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4" r:id="rId1"/>
  </p:sldMasterIdLst>
  <p:notesMasterIdLst>
    <p:notesMasterId r:id="rId37"/>
  </p:notesMasterIdLst>
  <p:sldIdLst>
    <p:sldId id="256" r:id="rId2"/>
    <p:sldId id="298" r:id="rId3"/>
    <p:sldId id="261" r:id="rId4"/>
    <p:sldId id="260" r:id="rId5"/>
    <p:sldId id="262" r:id="rId6"/>
    <p:sldId id="263" r:id="rId7"/>
    <p:sldId id="297" r:id="rId8"/>
    <p:sldId id="296" r:id="rId9"/>
    <p:sldId id="265" r:id="rId10"/>
    <p:sldId id="266" r:id="rId11"/>
    <p:sldId id="268" r:id="rId12"/>
    <p:sldId id="271" r:id="rId13"/>
    <p:sldId id="272" r:id="rId14"/>
    <p:sldId id="273" r:id="rId15"/>
    <p:sldId id="274" r:id="rId16"/>
    <p:sldId id="299" r:id="rId17"/>
    <p:sldId id="275" r:id="rId18"/>
    <p:sldId id="277" r:id="rId19"/>
    <p:sldId id="278" r:id="rId20"/>
    <p:sldId id="279" r:id="rId21"/>
    <p:sldId id="280" r:id="rId22"/>
    <p:sldId id="282" r:id="rId23"/>
    <p:sldId id="300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5" r:id="rId32"/>
    <p:sldId id="301" r:id="rId33"/>
    <p:sldId id="302" r:id="rId34"/>
    <p:sldId id="293" r:id="rId35"/>
    <p:sldId id="264" r:id="rId36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Cambria Math" panose="02040503050406030204" pitchFamily="18" charset="0"/>
      <p:regular r:id="rId41"/>
    </p:embeddedFont>
    <p:embeddedFont>
      <p:font typeface="Futura Std Light" panose="020B0402020204020303" charset="0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366"/>
    <a:srgbClr val="FDE805"/>
    <a:srgbClr val="4895AE"/>
    <a:srgbClr val="64363C"/>
    <a:srgbClr val="DDA172"/>
    <a:srgbClr val="BD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7" autoAdjust="0"/>
    <p:restoredTop sz="92566" autoAdjust="0"/>
  </p:normalViewPr>
  <p:slideViewPr>
    <p:cSldViewPr snapToGrid="0">
      <p:cViewPr>
        <p:scale>
          <a:sx n="66" d="100"/>
          <a:sy n="66" d="100"/>
        </p:scale>
        <p:origin x="1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D1AA9-8017-4EDA-BF7A-D58F6E3CDE01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1210B15-6657-4C04-8BE0-57FD54DD0D78}">
      <dgm:prSet phldrT="[文本]"/>
      <dgm:spPr>
        <a:ln>
          <a:noFill/>
        </a:ln>
      </dgm:spPr>
      <dgm:t>
        <a:bodyPr/>
        <a:lstStyle/>
        <a:p>
          <a:r>
            <a:rPr lang="en-US" altLang="zh-CN" b="1" dirty="0" smtClean="0">
              <a:solidFill>
                <a:schemeClr val="bg1"/>
              </a:solidFill>
              <a:latin typeface="Futura Std Light" panose="020B0402020204020303" charset="0"/>
            </a:rPr>
            <a:t>Hubs</a:t>
          </a:r>
          <a:endParaRPr lang="zh-CN" altLang="en-US" dirty="0">
            <a:solidFill>
              <a:schemeClr val="bg1"/>
            </a:solidFill>
          </a:endParaRPr>
        </a:p>
      </dgm:t>
    </dgm:pt>
    <dgm:pt modelId="{F89F33A5-FDE7-4EFA-80D6-F149EFCE0B9E}" type="parTrans" cxnId="{C1B9D20A-925F-4B4E-8BB4-102088DA7878}">
      <dgm:prSet/>
      <dgm:spPr/>
      <dgm:t>
        <a:bodyPr/>
        <a:lstStyle/>
        <a:p>
          <a:endParaRPr lang="zh-CN" altLang="en-US"/>
        </a:p>
      </dgm:t>
    </dgm:pt>
    <dgm:pt modelId="{7621A9A7-CDA9-490D-9E5D-2266B0D6D312}" type="sibTrans" cxnId="{C1B9D20A-925F-4B4E-8BB4-102088DA7878}">
      <dgm:prSet/>
      <dgm:spPr/>
      <dgm:t>
        <a:bodyPr/>
        <a:lstStyle/>
        <a:p>
          <a:endParaRPr lang="zh-CN" altLang="en-US"/>
        </a:p>
      </dgm:t>
    </dgm:pt>
    <dgm:pt modelId="{8EDF9CB8-9487-4D8E-AFBB-917940D4647C}">
      <dgm:prSet phldrT="[文本]"/>
      <dgm:spPr/>
      <dgm:t>
        <a:bodyPr/>
        <a:lstStyle/>
        <a:p>
          <a:r>
            <a:rPr lang="en-US" altLang="zh-CN" dirty="0" smtClean="0"/>
            <a:t>K-NN</a:t>
          </a:r>
          <a:endParaRPr lang="zh-CN" altLang="en-US" dirty="0"/>
        </a:p>
      </dgm:t>
    </dgm:pt>
    <dgm:pt modelId="{BAA9E1C0-1D4A-468E-8E89-65C38DBA76DA}" type="parTrans" cxnId="{62B2326E-4256-4133-9612-557F73B33D49}">
      <dgm:prSet/>
      <dgm:spPr/>
      <dgm:t>
        <a:bodyPr/>
        <a:lstStyle/>
        <a:p>
          <a:endParaRPr lang="zh-CN" altLang="en-US"/>
        </a:p>
      </dgm:t>
    </dgm:pt>
    <dgm:pt modelId="{6993226A-7FAA-4C2A-8CC1-EF0F6315C4E3}" type="sibTrans" cxnId="{62B2326E-4256-4133-9612-557F73B33D49}">
      <dgm:prSet/>
      <dgm:spPr/>
      <dgm:t>
        <a:bodyPr/>
        <a:lstStyle/>
        <a:p>
          <a:endParaRPr lang="zh-CN" altLang="en-US"/>
        </a:p>
      </dgm:t>
    </dgm:pt>
    <dgm:pt modelId="{85C0EAD4-83F3-4410-83EF-7A16C3CB5962}">
      <dgm:prSet phldrT="[文本]"/>
      <dgm:spPr/>
      <dgm:t>
        <a:bodyPr/>
        <a:lstStyle/>
        <a:p>
          <a:r>
            <a:rPr lang="zh-CN" altLang="en-US" dirty="0" smtClean="0"/>
            <a:t>谱聚类</a:t>
          </a:r>
          <a:endParaRPr lang="zh-CN" altLang="en-US" dirty="0"/>
        </a:p>
      </dgm:t>
    </dgm:pt>
    <dgm:pt modelId="{01A4A35E-9933-441D-8688-D9A06D9AF7E5}" type="parTrans" cxnId="{C7E7B7D9-CE28-40A2-B64A-E53DB0296DDD}">
      <dgm:prSet/>
      <dgm:spPr/>
      <dgm:t>
        <a:bodyPr/>
        <a:lstStyle/>
        <a:p>
          <a:endParaRPr lang="zh-CN" altLang="en-US"/>
        </a:p>
      </dgm:t>
    </dgm:pt>
    <dgm:pt modelId="{E6C4E65F-1AB7-4A23-B482-EE09A2841FB4}" type="sibTrans" cxnId="{C7E7B7D9-CE28-40A2-B64A-E53DB0296DDD}">
      <dgm:prSet/>
      <dgm:spPr/>
      <dgm:t>
        <a:bodyPr/>
        <a:lstStyle/>
        <a:p>
          <a:endParaRPr lang="zh-CN" altLang="en-US"/>
        </a:p>
      </dgm:t>
    </dgm:pt>
    <dgm:pt modelId="{A22AA8BA-96A7-4147-945D-DFD9DD623831}">
      <dgm:prSet/>
      <dgm:spPr/>
      <dgm:t>
        <a:bodyPr/>
        <a:lstStyle/>
        <a:p>
          <a:r>
            <a:rPr lang="zh-CN" altLang="en-US" dirty="0" smtClean="0"/>
            <a:t>总结与展望</a:t>
          </a:r>
          <a:endParaRPr lang="zh-CN" altLang="en-US" dirty="0"/>
        </a:p>
      </dgm:t>
    </dgm:pt>
    <dgm:pt modelId="{D7105FD5-D07F-4F31-9E86-484A2408BBB0}" type="parTrans" cxnId="{E0F5E3DB-BE02-43DB-9873-83A540FEFF7B}">
      <dgm:prSet/>
      <dgm:spPr/>
      <dgm:t>
        <a:bodyPr/>
        <a:lstStyle/>
        <a:p>
          <a:endParaRPr lang="zh-CN" altLang="en-US"/>
        </a:p>
      </dgm:t>
    </dgm:pt>
    <dgm:pt modelId="{6E217EFE-4CF7-4DC4-97E2-1B587A84079C}" type="sibTrans" cxnId="{E0F5E3DB-BE02-43DB-9873-83A540FEFF7B}">
      <dgm:prSet/>
      <dgm:spPr/>
      <dgm:t>
        <a:bodyPr/>
        <a:lstStyle/>
        <a:p>
          <a:endParaRPr lang="zh-CN" altLang="en-US"/>
        </a:p>
      </dgm:t>
    </dgm:pt>
    <dgm:pt modelId="{6A73A5A0-0848-4B37-BF0D-99777F2999AB}" type="pres">
      <dgm:prSet presAssocID="{7AFD1AA9-8017-4EDA-BF7A-D58F6E3CDE01}" presName="Name0" presStyleCnt="0">
        <dgm:presLayoutVars>
          <dgm:chMax val="7"/>
          <dgm:chPref val="7"/>
          <dgm:dir/>
        </dgm:presLayoutVars>
      </dgm:prSet>
      <dgm:spPr/>
    </dgm:pt>
    <dgm:pt modelId="{499E03A2-8D2A-4E7C-AAF9-469A890CAFCE}" type="pres">
      <dgm:prSet presAssocID="{7AFD1AA9-8017-4EDA-BF7A-D58F6E3CDE01}" presName="Name1" presStyleCnt="0"/>
      <dgm:spPr/>
    </dgm:pt>
    <dgm:pt modelId="{CBDC571D-1DBB-4B5F-901C-E807A9CB3F66}" type="pres">
      <dgm:prSet presAssocID="{7AFD1AA9-8017-4EDA-BF7A-D58F6E3CDE01}" presName="cycle" presStyleCnt="0"/>
      <dgm:spPr/>
    </dgm:pt>
    <dgm:pt modelId="{471775DC-BADB-479A-9755-BCED00454793}" type="pres">
      <dgm:prSet presAssocID="{7AFD1AA9-8017-4EDA-BF7A-D58F6E3CDE01}" presName="srcNode" presStyleLbl="node1" presStyleIdx="0" presStyleCnt="4"/>
      <dgm:spPr/>
    </dgm:pt>
    <dgm:pt modelId="{CEEF49B1-94D4-466C-BBCA-B0EF2AAEB32F}" type="pres">
      <dgm:prSet presAssocID="{7AFD1AA9-8017-4EDA-BF7A-D58F6E3CDE01}" presName="conn" presStyleLbl="parChTrans1D2" presStyleIdx="0" presStyleCnt="1"/>
      <dgm:spPr/>
    </dgm:pt>
    <dgm:pt modelId="{B54CA6C7-F1A6-40BC-BAD7-CF9396D72351}" type="pres">
      <dgm:prSet presAssocID="{7AFD1AA9-8017-4EDA-BF7A-D58F6E3CDE01}" presName="extraNode" presStyleLbl="node1" presStyleIdx="0" presStyleCnt="4"/>
      <dgm:spPr/>
    </dgm:pt>
    <dgm:pt modelId="{AB097BB1-FA5C-43A0-923D-E63FD75DE7FB}" type="pres">
      <dgm:prSet presAssocID="{7AFD1AA9-8017-4EDA-BF7A-D58F6E3CDE01}" presName="dstNode" presStyleLbl="node1" presStyleIdx="0" presStyleCnt="4"/>
      <dgm:spPr/>
    </dgm:pt>
    <dgm:pt modelId="{DCFAF9CC-B94C-4246-86BB-3956FBAE2554}" type="pres">
      <dgm:prSet presAssocID="{F1210B15-6657-4C04-8BE0-57FD54DD0D78}" presName="text_1" presStyleLbl="node1" presStyleIdx="0" presStyleCnt="4">
        <dgm:presLayoutVars>
          <dgm:bulletEnabled val="1"/>
        </dgm:presLayoutVars>
      </dgm:prSet>
      <dgm:spPr/>
    </dgm:pt>
    <dgm:pt modelId="{493A6398-9D03-47A2-AFD0-010D014D0A2C}" type="pres">
      <dgm:prSet presAssocID="{F1210B15-6657-4C04-8BE0-57FD54DD0D78}" presName="accent_1" presStyleCnt="0"/>
      <dgm:spPr/>
    </dgm:pt>
    <dgm:pt modelId="{38BDAFE3-433D-488C-AF4F-F2606B86DA6D}" type="pres">
      <dgm:prSet presAssocID="{F1210B15-6657-4C04-8BE0-57FD54DD0D78}" presName="accentRepeatNode" presStyleLbl="solidFgAcc1" presStyleIdx="0" presStyleCnt="4"/>
      <dgm:spPr/>
    </dgm:pt>
    <dgm:pt modelId="{97045D8E-671B-4A19-86DF-3F9206593DE3}" type="pres">
      <dgm:prSet presAssocID="{8EDF9CB8-9487-4D8E-AFBB-917940D4647C}" presName="text_2" presStyleLbl="node1" presStyleIdx="1" presStyleCnt="4">
        <dgm:presLayoutVars>
          <dgm:bulletEnabled val="1"/>
        </dgm:presLayoutVars>
      </dgm:prSet>
      <dgm:spPr/>
    </dgm:pt>
    <dgm:pt modelId="{ADFBE275-19D7-4231-ABC9-F18EA4D3FCAA}" type="pres">
      <dgm:prSet presAssocID="{8EDF9CB8-9487-4D8E-AFBB-917940D4647C}" presName="accent_2" presStyleCnt="0"/>
      <dgm:spPr/>
    </dgm:pt>
    <dgm:pt modelId="{B1141E80-1D3E-4343-B28F-3718712B1259}" type="pres">
      <dgm:prSet presAssocID="{8EDF9CB8-9487-4D8E-AFBB-917940D4647C}" presName="accentRepeatNode" presStyleLbl="solidFgAcc1" presStyleIdx="1" presStyleCnt="4"/>
      <dgm:spPr/>
    </dgm:pt>
    <dgm:pt modelId="{9547812E-2FB7-42A7-8268-94E97DA7C8A3}" type="pres">
      <dgm:prSet presAssocID="{85C0EAD4-83F3-4410-83EF-7A16C3CB5962}" presName="text_3" presStyleLbl="node1" presStyleIdx="2" presStyleCnt="4">
        <dgm:presLayoutVars>
          <dgm:bulletEnabled val="1"/>
        </dgm:presLayoutVars>
      </dgm:prSet>
      <dgm:spPr/>
    </dgm:pt>
    <dgm:pt modelId="{46CE5311-DD98-4DC0-9922-B88EC754C714}" type="pres">
      <dgm:prSet presAssocID="{85C0EAD4-83F3-4410-83EF-7A16C3CB5962}" presName="accent_3" presStyleCnt="0"/>
      <dgm:spPr/>
    </dgm:pt>
    <dgm:pt modelId="{5DA9CDE1-4674-4CEF-89A3-A49BC3F651D9}" type="pres">
      <dgm:prSet presAssocID="{85C0EAD4-83F3-4410-83EF-7A16C3CB5962}" presName="accentRepeatNode" presStyleLbl="solidFgAcc1" presStyleIdx="2" presStyleCnt="4"/>
      <dgm:spPr/>
    </dgm:pt>
    <dgm:pt modelId="{66AECE7B-70FB-400C-8697-A602896DB783}" type="pres">
      <dgm:prSet presAssocID="{A22AA8BA-96A7-4147-945D-DFD9DD62383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09D814-B24E-4768-ACB2-E311C5A78985}" type="pres">
      <dgm:prSet presAssocID="{A22AA8BA-96A7-4147-945D-DFD9DD623831}" presName="accent_4" presStyleCnt="0"/>
      <dgm:spPr/>
    </dgm:pt>
    <dgm:pt modelId="{5852A16C-EF24-47DD-A2C0-08D05FB8A531}" type="pres">
      <dgm:prSet presAssocID="{A22AA8BA-96A7-4147-945D-DFD9DD623831}" presName="accentRepeatNode" presStyleLbl="solidFgAcc1" presStyleIdx="3" presStyleCnt="4"/>
      <dgm:spPr/>
    </dgm:pt>
  </dgm:ptLst>
  <dgm:cxnLst>
    <dgm:cxn modelId="{AB6EDA9D-E98B-44D7-BDA7-F61DECF57AC5}" type="presOf" srcId="{7AFD1AA9-8017-4EDA-BF7A-D58F6E3CDE01}" destId="{6A73A5A0-0848-4B37-BF0D-99777F2999AB}" srcOrd="0" destOrd="0" presId="urn:microsoft.com/office/officeart/2008/layout/VerticalCurvedList"/>
    <dgm:cxn modelId="{06D2CE22-E193-4FB5-B425-EEDB78905603}" type="presOf" srcId="{A22AA8BA-96A7-4147-945D-DFD9DD623831}" destId="{66AECE7B-70FB-400C-8697-A602896DB783}" srcOrd="0" destOrd="0" presId="urn:microsoft.com/office/officeart/2008/layout/VerticalCurvedList"/>
    <dgm:cxn modelId="{B0F12E4B-FF4E-4223-88E3-75E67D830906}" type="presOf" srcId="{7621A9A7-CDA9-490D-9E5D-2266B0D6D312}" destId="{CEEF49B1-94D4-466C-BBCA-B0EF2AAEB32F}" srcOrd="0" destOrd="0" presId="urn:microsoft.com/office/officeart/2008/layout/VerticalCurvedList"/>
    <dgm:cxn modelId="{DF4E06EA-DC7F-4F59-9E04-E70F861396B5}" type="presOf" srcId="{8EDF9CB8-9487-4D8E-AFBB-917940D4647C}" destId="{97045D8E-671B-4A19-86DF-3F9206593DE3}" srcOrd="0" destOrd="0" presId="urn:microsoft.com/office/officeart/2008/layout/VerticalCurvedList"/>
    <dgm:cxn modelId="{C1B9D20A-925F-4B4E-8BB4-102088DA7878}" srcId="{7AFD1AA9-8017-4EDA-BF7A-D58F6E3CDE01}" destId="{F1210B15-6657-4C04-8BE0-57FD54DD0D78}" srcOrd="0" destOrd="0" parTransId="{F89F33A5-FDE7-4EFA-80D6-F149EFCE0B9E}" sibTransId="{7621A9A7-CDA9-490D-9E5D-2266B0D6D312}"/>
    <dgm:cxn modelId="{62B2326E-4256-4133-9612-557F73B33D49}" srcId="{7AFD1AA9-8017-4EDA-BF7A-D58F6E3CDE01}" destId="{8EDF9CB8-9487-4D8E-AFBB-917940D4647C}" srcOrd="1" destOrd="0" parTransId="{BAA9E1C0-1D4A-468E-8E89-65C38DBA76DA}" sibTransId="{6993226A-7FAA-4C2A-8CC1-EF0F6315C4E3}"/>
    <dgm:cxn modelId="{60C2D358-BA90-49CF-AD21-5FCEF70CF30E}" type="presOf" srcId="{F1210B15-6657-4C04-8BE0-57FD54DD0D78}" destId="{DCFAF9CC-B94C-4246-86BB-3956FBAE2554}" srcOrd="0" destOrd="0" presId="urn:microsoft.com/office/officeart/2008/layout/VerticalCurvedList"/>
    <dgm:cxn modelId="{C7E7B7D9-CE28-40A2-B64A-E53DB0296DDD}" srcId="{7AFD1AA9-8017-4EDA-BF7A-D58F6E3CDE01}" destId="{85C0EAD4-83F3-4410-83EF-7A16C3CB5962}" srcOrd="2" destOrd="0" parTransId="{01A4A35E-9933-441D-8688-D9A06D9AF7E5}" sibTransId="{E6C4E65F-1AB7-4A23-B482-EE09A2841FB4}"/>
    <dgm:cxn modelId="{E0F5E3DB-BE02-43DB-9873-83A540FEFF7B}" srcId="{7AFD1AA9-8017-4EDA-BF7A-D58F6E3CDE01}" destId="{A22AA8BA-96A7-4147-945D-DFD9DD623831}" srcOrd="3" destOrd="0" parTransId="{D7105FD5-D07F-4F31-9E86-484A2408BBB0}" sibTransId="{6E217EFE-4CF7-4DC4-97E2-1B587A84079C}"/>
    <dgm:cxn modelId="{CE85BCD9-9925-4F73-A043-A094190F04FD}" type="presOf" srcId="{85C0EAD4-83F3-4410-83EF-7A16C3CB5962}" destId="{9547812E-2FB7-42A7-8268-94E97DA7C8A3}" srcOrd="0" destOrd="0" presId="urn:microsoft.com/office/officeart/2008/layout/VerticalCurvedList"/>
    <dgm:cxn modelId="{66F7C3DD-31D8-48EE-A85D-AEBF816010F5}" type="presParOf" srcId="{6A73A5A0-0848-4B37-BF0D-99777F2999AB}" destId="{499E03A2-8D2A-4E7C-AAF9-469A890CAFCE}" srcOrd="0" destOrd="0" presId="urn:microsoft.com/office/officeart/2008/layout/VerticalCurvedList"/>
    <dgm:cxn modelId="{CA656AD7-A556-4042-A2D7-C2B801A1269F}" type="presParOf" srcId="{499E03A2-8D2A-4E7C-AAF9-469A890CAFCE}" destId="{CBDC571D-1DBB-4B5F-901C-E807A9CB3F66}" srcOrd="0" destOrd="0" presId="urn:microsoft.com/office/officeart/2008/layout/VerticalCurvedList"/>
    <dgm:cxn modelId="{7E0ABA59-37E9-4A56-BF09-7C690C2A8DAA}" type="presParOf" srcId="{CBDC571D-1DBB-4B5F-901C-E807A9CB3F66}" destId="{471775DC-BADB-479A-9755-BCED00454793}" srcOrd="0" destOrd="0" presId="urn:microsoft.com/office/officeart/2008/layout/VerticalCurvedList"/>
    <dgm:cxn modelId="{A0C6AB20-1709-4220-A7D8-7C983294214D}" type="presParOf" srcId="{CBDC571D-1DBB-4B5F-901C-E807A9CB3F66}" destId="{CEEF49B1-94D4-466C-BBCA-B0EF2AAEB32F}" srcOrd="1" destOrd="0" presId="urn:microsoft.com/office/officeart/2008/layout/VerticalCurvedList"/>
    <dgm:cxn modelId="{E9263A1B-7A61-4DE4-878E-7419CED2DEEF}" type="presParOf" srcId="{CBDC571D-1DBB-4B5F-901C-E807A9CB3F66}" destId="{B54CA6C7-F1A6-40BC-BAD7-CF9396D72351}" srcOrd="2" destOrd="0" presId="urn:microsoft.com/office/officeart/2008/layout/VerticalCurvedList"/>
    <dgm:cxn modelId="{CD17FEE5-6EE8-42B3-AE8B-C1F536618CF8}" type="presParOf" srcId="{CBDC571D-1DBB-4B5F-901C-E807A9CB3F66}" destId="{AB097BB1-FA5C-43A0-923D-E63FD75DE7FB}" srcOrd="3" destOrd="0" presId="urn:microsoft.com/office/officeart/2008/layout/VerticalCurvedList"/>
    <dgm:cxn modelId="{243FC902-647A-4D90-B727-AD967095BD49}" type="presParOf" srcId="{499E03A2-8D2A-4E7C-AAF9-469A890CAFCE}" destId="{DCFAF9CC-B94C-4246-86BB-3956FBAE2554}" srcOrd="1" destOrd="0" presId="urn:microsoft.com/office/officeart/2008/layout/VerticalCurvedList"/>
    <dgm:cxn modelId="{4B2FD71D-47DA-4B40-A690-B199F52A4B40}" type="presParOf" srcId="{499E03A2-8D2A-4E7C-AAF9-469A890CAFCE}" destId="{493A6398-9D03-47A2-AFD0-010D014D0A2C}" srcOrd="2" destOrd="0" presId="urn:microsoft.com/office/officeart/2008/layout/VerticalCurvedList"/>
    <dgm:cxn modelId="{06A31239-E215-431E-8FAE-19D7D956B33A}" type="presParOf" srcId="{493A6398-9D03-47A2-AFD0-010D014D0A2C}" destId="{38BDAFE3-433D-488C-AF4F-F2606B86DA6D}" srcOrd="0" destOrd="0" presId="urn:microsoft.com/office/officeart/2008/layout/VerticalCurvedList"/>
    <dgm:cxn modelId="{0437B08C-41EA-4325-A7F6-AE245407DF2F}" type="presParOf" srcId="{499E03A2-8D2A-4E7C-AAF9-469A890CAFCE}" destId="{97045D8E-671B-4A19-86DF-3F9206593DE3}" srcOrd="3" destOrd="0" presId="urn:microsoft.com/office/officeart/2008/layout/VerticalCurvedList"/>
    <dgm:cxn modelId="{8643FA0F-8843-4004-B6E5-91EC8BACDBC0}" type="presParOf" srcId="{499E03A2-8D2A-4E7C-AAF9-469A890CAFCE}" destId="{ADFBE275-19D7-4231-ABC9-F18EA4D3FCAA}" srcOrd="4" destOrd="0" presId="urn:microsoft.com/office/officeart/2008/layout/VerticalCurvedList"/>
    <dgm:cxn modelId="{07747C8D-2B92-497A-A8C3-2E5911795AAF}" type="presParOf" srcId="{ADFBE275-19D7-4231-ABC9-F18EA4D3FCAA}" destId="{B1141E80-1D3E-4343-B28F-3718712B1259}" srcOrd="0" destOrd="0" presId="urn:microsoft.com/office/officeart/2008/layout/VerticalCurvedList"/>
    <dgm:cxn modelId="{F1D63F7D-F773-45C8-931A-D44C145B1272}" type="presParOf" srcId="{499E03A2-8D2A-4E7C-AAF9-469A890CAFCE}" destId="{9547812E-2FB7-42A7-8268-94E97DA7C8A3}" srcOrd="5" destOrd="0" presId="urn:microsoft.com/office/officeart/2008/layout/VerticalCurvedList"/>
    <dgm:cxn modelId="{43DA32CC-D4E4-4A56-9590-59F81D3861B1}" type="presParOf" srcId="{499E03A2-8D2A-4E7C-AAF9-469A890CAFCE}" destId="{46CE5311-DD98-4DC0-9922-B88EC754C714}" srcOrd="6" destOrd="0" presId="urn:microsoft.com/office/officeart/2008/layout/VerticalCurvedList"/>
    <dgm:cxn modelId="{51F075D4-F3E3-458C-AF81-CC008BF5EB74}" type="presParOf" srcId="{46CE5311-DD98-4DC0-9922-B88EC754C714}" destId="{5DA9CDE1-4674-4CEF-89A3-A49BC3F651D9}" srcOrd="0" destOrd="0" presId="urn:microsoft.com/office/officeart/2008/layout/VerticalCurvedList"/>
    <dgm:cxn modelId="{47425289-5B59-4608-AE68-C48D763C0140}" type="presParOf" srcId="{499E03A2-8D2A-4E7C-AAF9-469A890CAFCE}" destId="{66AECE7B-70FB-400C-8697-A602896DB783}" srcOrd="7" destOrd="0" presId="urn:microsoft.com/office/officeart/2008/layout/VerticalCurvedList"/>
    <dgm:cxn modelId="{2706CCAD-3C1A-46F5-96DA-D610C33F0BA9}" type="presParOf" srcId="{499E03A2-8D2A-4E7C-AAF9-469A890CAFCE}" destId="{6009D814-B24E-4768-ACB2-E311C5A78985}" srcOrd="8" destOrd="0" presId="urn:microsoft.com/office/officeart/2008/layout/VerticalCurvedList"/>
    <dgm:cxn modelId="{F8A5DD22-DCC9-4FB9-BA1E-1034C45642AC}" type="presParOf" srcId="{6009D814-B24E-4768-ACB2-E311C5A78985}" destId="{5852A16C-EF24-47DD-A2C0-08D05FB8A5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F49B1-94D4-466C-BBCA-B0EF2AAEB32F}">
      <dsp:nvSpPr>
        <dsp:cNvPr id="0" name=""/>
        <dsp:cNvSpPr/>
      </dsp:nvSpPr>
      <dsp:spPr>
        <a:xfrm>
          <a:off x="-6039401" y="-924096"/>
          <a:ext cx="7189449" cy="7189449"/>
        </a:xfrm>
        <a:prstGeom prst="blockArc">
          <a:avLst>
            <a:gd name="adj1" fmla="val 18900000"/>
            <a:gd name="adj2" fmla="val 2700000"/>
            <a:gd name="adj3" fmla="val 30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AF9CC-B94C-4246-86BB-3956FBAE2554}">
      <dsp:nvSpPr>
        <dsp:cNvPr id="0" name=""/>
        <dsp:cNvSpPr/>
      </dsp:nvSpPr>
      <dsp:spPr>
        <a:xfrm>
          <a:off x="601911" y="410635"/>
          <a:ext cx="7058842" cy="8216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5222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b="1" kern="1200" dirty="0" smtClean="0">
              <a:solidFill>
                <a:schemeClr val="bg1"/>
              </a:solidFill>
              <a:latin typeface="Futura Std Light" panose="020B0402020204020303" charset="0"/>
            </a:rPr>
            <a:t>Hubs</a:t>
          </a:r>
          <a:endParaRPr lang="zh-CN" altLang="en-US" sz="3900" kern="1200" dirty="0">
            <a:solidFill>
              <a:schemeClr val="bg1"/>
            </a:solidFill>
          </a:endParaRPr>
        </a:p>
      </dsp:txBody>
      <dsp:txXfrm>
        <a:off x="601911" y="410635"/>
        <a:ext cx="7058842" cy="821698"/>
      </dsp:txXfrm>
    </dsp:sp>
    <dsp:sp modelId="{38BDAFE3-433D-488C-AF4F-F2606B86DA6D}">
      <dsp:nvSpPr>
        <dsp:cNvPr id="0" name=""/>
        <dsp:cNvSpPr/>
      </dsp:nvSpPr>
      <dsp:spPr>
        <a:xfrm>
          <a:off x="88350" y="307923"/>
          <a:ext cx="1027123" cy="1027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45D8E-671B-4A19-86DF-3F9206593DE3}">
      <dsp:nvSpPr>
        <dsp:cNvPr id="0" name=""/>
        <dsp:cNvSpPr/>
      </dsp:nvSpPr>
      <dsp:spPr>
        <a:xfrm>
          <a:off x="1073010" y="1643397"/>
          <a:ext cx="6587743" cy="821698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5222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K-NN</a:t>
          </a:r>
          <a:endParaRPr lang="zh-CN" altLang="en-US" sz="3900" kern="1200" dirty="0"/>
        </a:p>
      </dsp:txBody>
      <dsp:txXfrm>
        <a:off x="1073010" y="1643397"/>
        <a:ext cx="6587743" cy="821698"/>
      </dsp:txXfrm>
    </dsp:sp>
    <dsp:sp modelId="{B1141E80-1D3E-4343-B28F-3718712B1259}">
      <dsp:nvSpPr>
        <dsp:cNvPr id="0" name=""/>
        <dsp:cNvSpPr/>
      </dsp:nvSpPr>
      <dsp:spPr>
        <a:xfrm>
          <a:off x="559448" y="1540685"/>
          <a:ext cx="1027123" cy="1027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7812E-2FB7-42A7-8268-94E97DA7C8A3}">
      <dsp:nvSpPr>
        <dsp:cNvPr id="0" name=""/>
        <dsp:cNvSpPr/>
      </dsp:nvSpPr>
      <dsp:spPr>
        <a:xfrm>
          <a:off x="1073010" y="2876160"/>
          <a:ext cx="6587743" cy="821698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5222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谱聚类</a:t>
          </a:r>
          <a:endParaRPr lang="zh-CN" altLang="en-US" sz="3900" kern="1200" dirty="0"/>
        </a:p>
      </dsp:txBody>
      <dsp:txXfrm>
        <a:off x="1073010" y="2876160"/>
        <a:ext cx="6587743" cy="821698"/>
      </dsp:txXfrm>
    </dsp:sp>
    <dsp:sp modelId="{5DA9CDE1-4674-4CEF-89A3-A49BC3F651D9}">
      <dsp:nvSpPr>
        <dsp:cNvPr id="0" name=""/>
        <dsp:cNvSpPr/>
      </dsp:nvSpPr>
      <dsp:spPr>
        <a:xfrm>
          <a:off x="559448" y="2773447"/>
          <a:ext cx="1027123" cy="1027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CE7B-70FB-400C-8697-A602896DB783}">
      <dsp:nvSpPr>
        <dsp:cNvPr id="0" name=""/>
        <dsp:cNvSpPr/>
      </dsp:nvSpPr>
      <dsp:spPr>
        <a:xfrm>
          <a:off x="601911" y="4108922"/>
          <a:ext cx="7058842" cy="82169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5222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总结与展望</a:t>
          </a:r>
          <a:endParaRPr lang="zh-CN" altLang="en-US" sz="3900" kern="1200" dirty="0"/>
        </a:p>
      </dsp:txBody>
      <dsp:txXfrm>
        <a:off x="601911" y="4108922"/>
        <a:ext cx="7058842" cy="821698"/>
      </dsp:txXfrm>
    </dsp:sp>
    <dsp:sp modelId="{5852A16C-EF24-47DD-A2C0-08D05FB8A531}">
      <dsp:nvSpPr>
        <dsp:cNvPr id="0" name=""/>
        <dsp:cNvSpPr/>
      </dsp:nvSpPr>
      <dsp:spPr>
        <a:xfrm>
          <a:off x="88350" y="4006209"/>
          <a:ext cx="1027123" cy="1027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C15FE-DF3C-4DD1-B707-56617449754B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3555-7B1A-49EE-B9AC-8BFC01F4E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29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We study a related phenomenon which concerns </a:t>
            </a:r>
            <a:r>
              <a:rPr lang="en-US" altLang="zh-CN" i="1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k </a:t>
            </a:r>
            <a:r>
              <a:rPr lang="en-US" altLang="zh-CN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- NN directed graphs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F3555-7B1A-49EE-B9AC-8BFC01F4E1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7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most cases, CN10 cm is considerably stronger than CN10 </a:t>
            </a:r>
            <a:r>
              <a:rPr lang="en-US" altLang="zh-CN" dirty="0" err="1" smtClean="0"/>
              <a:t>dm</a:t>
            </a:r>
            <a:r>
              <a:rPr lang="en-US" altLang="zh-CN" dirty="0" smtClean="0"/>
              <a:t> 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Consequently, in real data, hubs tend to be closer than other points to their respective cluster centers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19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580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162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82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49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717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1" dirty="0" err="1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 dirty="0" err="1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mle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–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内在维度的评估（</a:t>
            </a:r>
            <a:r>
              <a:rPr lang="en-US" altLang="zh-CN" b="1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MLE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estimate of intrinsic dimensionality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78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41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55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1(a–c) shows the empirically observed distributions of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k = 5, for (a) d = 3, (b) d = 20, and (c) d = 100.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571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110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369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2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957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如何确定类别数目？</a:t>
            </a:r>
          </a:p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将所有特征值由小到大排序，若第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个特征值与第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k+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个特征值差别较大，则取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为类别数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，要计算对应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个最小特征值的特征向量，并不需要做完全的特征值分解，可以用一些经典的迭代法，比如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Krylovsubspace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88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如何确定类别数目？</a:t>
            </a:r>
          </a:p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将所有特征值由小到大排序，若第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个特征值与第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k+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个特征值差别较大，则取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为类别数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，要计算对应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个最小特征值的特征向量，并不需要做完全的特征值分解，可以用一些经典的迭代法，比如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Krylovsubspace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2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邻域图的连通分量数下降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44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邻域图的连通分量数下降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1F3555-7B1A-49EE-B9AC-8BFC01F4E1C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05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如何确定类别数目？</a:t>
            </a:r>
          </a:p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将所有特征值由小到大排序，若第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个特征值与第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k+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个特征值差别较大，则取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为类别数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，要计算对应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个最小特征值的特征向量，并不需要做完全的特征值分解，可以用一些经典的迭代法，比如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Krylovsubspace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715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04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1(a–c) shows the empirically observed distributions of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k = 5, for (a) d = 3, (b) d = 20, and (c) d = 100.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06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1(a–c) shows the empirically observed distributions of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k = 5, for (a) d = 3, (b) d = 20, and (c) d = 100.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87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 smtClean="0"/>
              <a:t>Distance concentration is the phenomenon that, as the data dimensionality increases, all the pairwise distances (dissimilarities) may converge to the same value.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Ratio between a measure of spread (e.g.,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Std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) and a measure of magnitude (e.g., E) of distances converges to 0 as </a:t>
            </a:r>
            <a:r>
              <a:rPr lang="en-US" altLang="zh-CN" i="1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increases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High-dimensional data points approximately lie on a sphere centered at data set mean [Beyer 1999, Aggarwal 2001]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The distribution of distances to data set mean always has non-negligible variance [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Demartines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1994, Fran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  <a:cs typeface="Arial" panose="020B0604020202020204" pitchFamily="34" charset="0"/>
              </a:rPr>
              <a:t>ç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ois 2007]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Existence of points closer to the data set mean is expected, even in high dimensions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87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consider a random data set consisting of 10000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-dimensional points,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whosecomponents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independently drawn from the uniform distribution in range [0,1]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following distance functions: Euclidean (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fractional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l0.5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cosine.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1(a–c) shows the empirically observed distributions of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k = 5, for (a) d = 3, (b) d = 20, and (c) d = 100.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700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SN10</a:t>
            </a:r>
            <a:r>
              <a:rPr lang="zh-CN" altLang="en-US" dirty="0" smtClean="0"/>
              <a:t>偏度（ </a:t>
            </a:r>
            <a:r>
              <a:rPr lang="en-US" altLang="zh-CN" dirty="0" smtClean="0"/>
              <a:t>standardized 3rd moment of N10 </a:t>
            </a:r>
            <a:r>
              <a:rPr lang="zh-CN" altLang="en-US" dirty="0" smtClean="0"/>
              <a:t>）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Shuffle elements of each attribute, raising intrinsic to embedding dimensionality, but keeping attribute distributions 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35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empirical skewness, denoted as </a:t>
            </a:r>
            <a:r>
              <a:rPr lang="en-US" altLang="zh-CN" dirty="0" err="1" smtClean="0"/>
              <a:t>SSNk</a:t>
            </a:r>
            <a:r>
              <a:rPr lang="en-US" altLang="zh-CN" dirty="0" smtClean="0"/>
              <a:t>, of the shuffled data. For the vast majority of high-dimensional data sets, </a:t>
            </a:r>
            <a:r>
              <a:rPr lang="en-US" altLang="zh-CN" dirty="0" err="1" smtClean="0"/>
              <a:t>SSNk</a:t>
            </a:r>
            <a:r>
              <a:rPr lang="en-US" altLang="zh-CN" dirty="0" smtClean="0"/>
              <a:t> is considerably higher than </a:t>
            </a:r>
            <a:r>
              <a:rPr lang="en-US" altLang="zh-CN" dirty="0" err="1" smtClean="0"/>
              <a:t>SNk</a:t>
            </a:r>
            <a:r>
              <a:rPr lang="en-US" altLang="zh-CN" dirty="0" smtClean="0"/>
              <a:t> , indicating that </a:t>
            </a:r>
            <a:r>
              <a:rPr lang="en-US" altLang="zh-CN" dirty="0" err="1" smtClean="0"/>
              <a:t>hubness</a:t>
            </a:r>
            <a:r>
              <a:rPr lang="en-US" altLang="zh-CN" dirty="0" smtClean="0"/>
              <a:t> actually depends on the intrinsic rather than embedding dimensionality. This provides an explanation for the apparent weaker influence of d on </a:t>
            </a:r>
            <a:r>
              <a:rPr lang="en-US" altLang="zh-CN" dirty="0" err="1" smtClean="0"/>
              <a:t>hubness</a:t>
            </a:r>
            <a:r>
              <a:rPr lang="en-US" altLang="zh-CN" dirty="0" smtClean="0"/>
              <a:t> in real data than in synthetic data sets.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50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F3555-7B1A-49EE-B9AC-8BFC01F4E1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31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6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5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6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4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3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08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19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4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25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5CE3C-A34E-424A-A48A-16D93553D7BF}" type="datetimeFigureOut">
              <a:rPr lang="zh-CN" altLang="en-US" smtClean="0"/>
              <a:t>2015/12/14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4CAE0-E220-48AC-BFEC-97C1D207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9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608243"/>
            <a:ext cx="12192000" cy="1641514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84343" y="5084178"/>
            <a:ext cx="3103482" cy="1264534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 smtClean="0">
                <a:solidFill>
                  <a:srgbClr val="D23366"/>
                </a:solidFill>
                <a:latin typeface="Futura Std Light" panose="020B0402020204020303" pitchFamily="34" charset="0"/>
              </a:rPr>
              <a:t>导师   </a:t>
            </a:r>
            <a:r>
              <a:rPr lang="zh-CN" altLang="en-US" sz="2800" dirty="0" smtClean="0">
                <a:solidFill>
                  <a:srgbClr val="D23366"/>
                </a:solidFill>
                <a:latin typeface="Futura Std Light" panose="020B0402020204020303" pitchFamily="34" charset="0"/>
              </a:rPr>
              <a:t>：   葛亮</a:t>
            </a:r>
            <a:endParaRPr lang="en-US" altLang="zh-CN" sz="2800" dirty="0" smtClean="0">
              <a:solidFill>
                <a:srgbClr val="D23366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zh-CN" altLang="en-US" sz="2800" b="1" dirty="0">
                <a:solidFill>
                  <a:srgbClr val="D23366"/>
                </a:solidFill>
                <a:latin typeface="Futura Std Light" panose="020B0402020204020303" pitchFamily="34" charset="0"/>
              </a:rPr>
              <a:t>演讲人</a:t>
            </a:r>
            <a:r>
              <a:rPr lang="zh-CN" altLang="en-US" sz="2800" dirty="0" smtClean="0">
                <a:solidFill>
                  <a:srgbClr val="D23366"/>
                </a:solidFill>
                <a:latin typeface="Futura Std Light" panose="020B0402020204020303" pitchFamily="34" charset="0"/>
              </a:rPr>
              <a:t>：   郎</a:t>
            </a:r>
            <a:r>
              <a:rPr lang="zh-CN" altLang="en-US" sz="2800" dirty="0" smtClean="0">
                <a:solidFill>
                  <a:srgbClr val="D23366"/>
                </a:solidFill>
                <a:latin typeface="Futura Std Light" panose="020B0402020204020303" pitchFamily="34" charset="0"/>
              </a:rPr>
              <a:t>江涛</a:t>
            </a:r>
            <a:endParaRPr lang="zh-CN" altLang="en-US" sz="2800" dirty="0">
              <a:solidFill>
                <a:srgbClr val="D23366"/>
              </a:solidFill>
              <a:latin typeface="Futura Std Light" panose="020B04020202040203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3217" y="2967335"/>
            <a:ext cx="7505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0"/>
                <a:solidFill>
                  <a:srgbClr val="FDE805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Hubs </a:t>
            </a:r>
            <a:r>
              <a:rPr lang="zh-CN" altLang="en-US" sz="5400" b="1" cap="none" spc="0" dirty="0" smtClean="0">
                <a:ln w="0"/>
                <a:solidFill>
                  <a:srgbClr val="FDE805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在谱聚类中的应用</a:t>
            </a:r>
            <a:endParaRPr lang="zh-CN" altLang="en-US" sz="5400" b="1" cap="none" spc="0" dirty="0">
              <a:ln w="0"/>
              <a:solidFill>
                <a:srgbClr val="FDE805"/>
              </a:solidFill>
              <a:effectLst>
                <a:reflection blurRad="6350" stA="53000" endA="300" endPos="35500" dir="5400000" sy="-90000" algn="bl" rotWithShape="0"/>
              </a:effectLst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关联属性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487617" y="1250942"/>
            <a:ext cx="3459347" cy="118628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9600" lvl="0" indent="-6096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en-US" altLang="zh-CN" b="1" i="1" spc="300" dirty="0" err="1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1800" b="1" i="1" spc="300" dirty="0" err="1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</a:t>
                </a:r>
                <a:r>
                  <a:rPr lang="en-US" altLang="zh-CN" sz="2400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的偏度取决于内在维度（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intrinsic dimensionality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）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b="1" i="1" dirty="0" err="1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d</a:t>
                </a:r>
                <a:r>
                  <a:rPr lang="en-US" altLang="zh-CN" b="1" baseline="-25000" dirty="0" err="1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mle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–</a:t>
                </a: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内在维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度的评估（</a:t>
                </a:r>
                <a:r>
                  <a:rPr lang="en-US" altLang="zh-CN" b="1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MLE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estimate of intrinsic 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dimensionality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）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lvl="2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4895AE"/>
                  </a:buClr>
                  <a:buSzPct val="65000"/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Arial"/>
                    <a:ea typeface="宋体" panose="02010600030101010101" pitchFamily="2" charset="-122"/>
                  </a:rPr>
                  <a:t>Over 50 data sets:</a:t>
                </a:r>
                <a:b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Arial"/>
                    <a:ea typeface="宋体" panose="02010600030101010101" pitchFamily="2" charset="-122"/>
                  </a:rPr>
                </a:b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𝐶𝑜𝑟𝑟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𝑆𝑁</m:t>
                    </m:r>
                    <m:r>
                      <a:rPr lang="en-US" altLang="zh-CN" i="1" baseline="-500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= 0.62, </m:t>
                    </m:r>
                    <m:r>
                      <a:rPr lang="en-US" altLang="zh-CN" i="1" dirty="0" err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𝐶𝑜𝑟𝑟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err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i="1" baseline="-25000" dirty="0" err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𝑚𝑙𝑒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𝑆𝑁</m:t>
                    </m:r>
                    <m:r>
                      <a:rPr lang="en-US" altLang="zh-CN" i="1" baseline="-500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= </m:t>
                    </m:r>
                    <m:r>
                      <a:rPr lang="en-US" altLang="zh-CN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0.80</m:t>
                    </m:r>
                  </m:oMath>
                </a14:m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Skewness----</a:t>
            </a: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真实数据</a:t>
            </a:r>
            <a:endParaRPr lang="zh-CN" altLang="en-US" sz="2400" dirty="0">
              <a:solidFill>
                <a:srgbClr val="4895AE"/>
              </a:solidFill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关联属性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487617" y="1250942"/>
            <a:ext cx="3459347" cy="118628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Skewness----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真实数据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Picture 5" descr="Table1-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690688"/>
            <a:ext cx="7986741" cy="49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142514" y="1702794"/>
            <a:ext cx="1673028" cy="4950019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24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组（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Grouping /Clustering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-317928" y="1310178"/>
            <a:ext cx="949458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9600" lvl="0" indent="-6096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Hubs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更易于倾向簇的中心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度量方法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cm</m:t>
                        </m:r>
                      </m:sub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–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斯皮尔曼</a:t>
                </a: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相关系数（</a:t>
                </a: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Spearman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and distance from closest cluster mean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）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K-means clustering</a:t>
                </a:r>
              </a:p>
              <a:p>
                <a:pPr marL="990600" lvl="1" indent="-533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重复多次聚类，选择最大化的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cm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10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Skewness----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真实数据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730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组（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Grouping /Clustering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-317928" y="1310178"/>
            <a:ext cx="949458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Skewness----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真实数据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Picture 4" descr="Table1-C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72" y="1825625"/>
            <a:ext cx="70036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031296" y="1804771"/>
            <a:ext cx="1566531" cy="437219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2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Hubs 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&amp; </a:t>
            </a:r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Outliers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 flipV="1">
            <a:off x="206179" y="1264458"/>
            <a:ext cx="5637059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在高维空间中，具有低 </a:t>
            </a:r>
            <a:r>
              <a:rPr lang="en-US" altLang="zh-CN" b="1" i="1" spc="300" dirty="0" err="1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sz="1800" b="1" i="1" spc="300" dirty="0" err="1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k</a:t>
            </a:r>
            <a:r>
              <a:rPr lang="en-US" altLang="zh-CN" sz="1800" b="1" i="1" spc="300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的点可以被视为基于距离的离群点；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远离数据集（或它们所在簇）的其它点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由高维度所引发</a:t>
            </a:r>
            <a:endParaRPr lang="zh-CN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066" y="3783812"/>
            <a:ext cx="3567112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43" y="3778299"/>
            <a:ext cx="3567112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3856622" y="5070524"/>
            <a:ext cx="1371600" cy="11430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8840578" y="4995911"/>
            <a:ext cx="1371600" cy="11430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762310" y="6011887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ea typeface="宋体" panose="02010600030101010101" pitchFamily="2" charset="-122"/>
              </a:rPr>
              <a:t> = 20)</a:t>
            </a:r>
          </a:p>
        </p:txBody>
      </p:sp>
    </p:spTree>
    <p:extLst>
      <p:ext uri="{BB962C8B-B14F-4D97-AF65-F5344CB8AC3E}">
        <p14:creationId xmlns:p14="http://schemas.microsoft.com/office/powerpoint/2010/main" val="2616807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Hubs 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&amp; </a:t>
            </a:r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Outliers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 flipV="1">
            <a:off x="206179" y="1264458"/>
            <a:ext cx="5637059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Hubs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可以被视为 </a:t>
            </a:r>
            <a:r>
              <a:rPr lang="zh-CN" altLang="en-US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概率离群点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probabilistic outliers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）；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39029" r="23593" b="33093"/>
          <a:stretch>
            <a:fillRect/>
          </a:stretch>
        </p:blipFill>
        <p:spPr bwMode="auto">
          <a:xfrm>
            <a:off x="3733800" y="3025966"/>
            <a:ext cx="4724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6243008" y="4584891"/>
            <a:ext cx="609600" cy="317500"/>
            <a:chOff x="288" y="2645"/>
            <a:chExt cx="384" cy="200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88" y="2645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 sz="1400" dirty="0">
                  <a:ea typeface="宋体" panose="02010600030101010101" pitchFamily="2" charset="-122"/>
                </a:rPr>
                <a:t>hubs</a:t>
              </a: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318" y="284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7283929" y="4578541"/>
            <a:ext cx="838200" cy="323850"/>
            <a:chOff x="240" y="3264"/>
            <a:chExt cx="528" cy="204"/>
          </a:xfrm>
        </p:grpSpPr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330" y="346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240" y="326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 sz="1400" dirty="0">
                  <a:ea typeface="宋体" panose="02010600030101010101" pitchFamily="2" charset="-122"/>
                </a:rPr>
                <a:t>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950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43264" y="2885274"/>
            <a:ext cx="5093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第</a:t>
            </a:r>
            <a:r>
              <a:rPr lang="zh-CN" altLang="en-US" sz="5400" b="1" dirty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二</a:t>
            </a:r>
            <a:r>
              <a:rPr lang="zh-CN" altLang="en-US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部分</a:t>
            </a:r>
            <a:r>
              <a:rPr lang="en-US" altLang="zh-CN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  </a:t>
            </a:r>
            <a:r>
              <a:rPr lang="en-US" altLang="zh-CN" sz="5400" b="1" i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k</a:t>
            </a:r>
            <a:r>
              <a:rPr lang="en-US" altLang="zh-CN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-NN</a:t>
            </a:r>
            <a:endParaRPr lang="zh-CN" altLang="en-US" sz="5400" b="1" dirty="0">
              <a:ln w="0"/>
              <a:solidFill>
                <a:srgbClr val="D23366"/>
              </a:solidFill>
              <a:effectLst>
                <a:reflection blurRad="6350" stA="53000" endA="300" endPos="35500" dir="5400000" sy="-90000" algn="bl" rotWithShape="0"/>
              </a:effectLst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分类（</a:t>
            </a:r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Classification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-50707" y="1310178"/>
            <a:ext cx="7434487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基于标签，</a:t>
                </a:r>
                <a:r>
                  <a:rPr lang="en-US" altLang="zh-CN" b="1" i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k-occurrences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可以被分为：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“Bad</a:t>
                </a:r>
                <a:r>
                  <a:rPr lang="en-US" altLang="zh-CN" dirty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” </a:t>
                </a:r>
                <a:r>
                  <a:rPr lang="en-US" altLang="zh-CN" i="1" dirty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</a:t>
                </a:r>
                <a:r>
                  <a:rPr lang="en-US" altLang="zh-CN" dirty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-occurrences,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𝐵𝑁</m:t>
                    </m:r>
                    <m:r>
                      <a:rPr lang="en-US" altLang="zh-CN" i="1" baseline="-25000" dirty="0" err="1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baseline="-250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endParaRPr lang="en-US" altLang="zh-CN" i="1" dirty="0" smtClean="0">
                  <a:solidFill>
                    <a:srgbClr val="D23366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“Good” </a:t>
                </a:r>
                <a:r>
                  <a:rPr lang="en-US" altLang="zh-CN" i="1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</a:t>
                </a:r>
                <a:r>
                  <a:rPr lang="en-US" altLang="zh-CN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-occurrences,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𝐺𝑁</m:t>
                    </m:r>
                    <m:r>
                      <a:rPr lang="en-US" altLang="zh-CN" i="1" baseline="-25000" dirty="0" err="1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baseline="-250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i="1" dirty="0" smtClean="0">
                  <a:solidFill>
                    <a:srgbClr val="D23366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</m:t>
                    </m:r>
                    <m:r>
                      <a:rPr lang="en-US" altLang="zh-CN" i="1" baseline="-25000" dirty="0" err="1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baseline="-250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= </m:t>
                    </m:r>
                    <m:r>
                      <a:rPr lang="en-US" altLang="zh-CN" i="1" dirty="0" err="1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𝐵𝑁</m:t>
                    </m:r>
                    <m:r>
                      <a:rPr lang="en-US" altLang="zh-CN" i="1" baseline="-25000" dirty="0" err="1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baseline="-25000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 + </m:t>
                    </m:r>
                    <m:r>
                      <a:rPr lang="en-US" altLang="zh-CN" i="1" dirty="0" err="1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𝐺𝑁</m:t>
                    </m:r>
                    <m:r>
                      <a:rPr lang="en-US" altLang="zh-CN" i="1" baseline="-25000" dirty="0" err="1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  <m:r>
                      <a:rPr lang="en-US" altLang="zh-CN" i="1" baseline="-25000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i="1" dirty="0" smtClean="0">
                  <a:solidFill>
                    <a:srgbClr val="D23366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“Bad” 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hubs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“bad</a:t>
                </a: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” hubs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起源</a:t>
                </a:r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对于分类算法的影响</a:t>
                </a:r>
                <a:endParaRPr lang="en-US" altLang="zh-CN" dirty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578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“bad hub”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起源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95027" y="1310178"/>
            <a:ext cx="551439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度量方法：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b="1" i="1" dirty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en-US" altLang="zh-CN" b="1" i="1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–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数据集中所有 </a:t>
            </a:r>
            <a:r>
              <a:rPr lang="en-US" altLang="zh-CN" i="1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BN</a:t>
            </a:r>
            <a:r>
              <a:rPr lang="en-US" altLang="zh-CN" baseline="-25000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的归一化和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– </a:t>
            </a:r>
            <a:r>
              <a:rPr lang="en-US" altLang="zh-CN" i="1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BN</a:t>
            </a:r>
            <a:r>
              <a:rPr lang="en-US" altLang="zh-CN" baseline="-25000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和 </a:t>
            </a:r>
            <a:r>
              <a:rPr lang="en-US" altLang="zh-CN" i="1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的相关性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CAV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–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聚类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假设违反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系数（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Cluster Assumption Violation coefficient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分类（</a:t>
            </a:r>
            <a:r>
              <a:rPr lang="en-US" altLang="zh-CN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Classification</a:t>
            </a: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42949"/>
              </p:ext>
            </p:extLst>
          </p:nvPr>
        </p:nvGraphicFramePr>
        <p:xfrm>
          <a:off x="1878432" y="2578934"/>
          <a:ext cx="726617" cy="51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tion" r:id="rId4" imgW="355320" imgH="253800" progId="Equation.DSMT4">
                  <p:embed/>
                </p:oleObj>
              </mc:Choice>
              <mc:Fallback>
                <p:oleObj name="Equation" r:id="rId4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8432" y="2578934"/>
                        <a:ext cx="726617" cy="51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95953"/>
              </p:ext>
            </p:extLst>
          </p:nvPr>
        </p:nvGraphicFramePr>
        <p:xfrm>
          <a:off x="1878432" y="3232883"/>
          <a:ext cx="726617" cy="558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Equation" r:id="rId6" imgW="330120" imgH="253800" progId="Equation.DSMT4">
                  <p:embed/>
                </p:oleObj>
              </mc:Choice>
              <mc:Fallback>
                <p:oleObj name="Equation" r:id="rId6" imgW="330120" imgH="2538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8432" y="3232883"/>
                        <a:ext cx="726617" cy="558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96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CAV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（聚类假设违反系数）</a:t>
            </a:r>
          </a:p>
        </p:txBody>
      </p:sp>
      <p:sp>
        <p:nvSpPr>
          <p:cNvPr id="6" name="减号 5"/>
          <p:cNvSpPr/>
          <p:nvPr/>
        </p:nvSpPr>
        <p:spPr>
          <a:xfrm>
            <a:off x="-317928" y="1310178"/>
            <a:ext cx="949458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33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聚类</a:t>
            </a:r>
            <a:r>
              <a:rPr lang="zh-CN" altLang="en-US" sz="33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假设（</a:t>
            </a:r>
            <a:r>
              <a:rPr lang="en-US" altLang="zh-CN" sz="33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Cluster Assumption </a:t>
            </a:r>
            <a:r>
              <a:rPr lang="zh-CN" altLang="en-US" sz="33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）：</a:t>
            </a:r>
            <a:endParaRPr lang="en-US" altLang="zh-CN" sz="33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0" lvl="0" indent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None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处在</a:t>
            </a:r>
            <a:r>
              <a:rPr lang="zh-CN" altLang="en-US" dirty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相同聚类（</a:t>
            </a:r>
            <a:r>
              <a:rPr lang="en-US" altLang="zh-CN" dirty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cluster</a:t>
            </a:r>
            <a:r>
              <a:rPr lang="zh-CN" altLang="en-US" dirty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）中的示例有较大的可能拥有相同的</a:t>
            </a:r>
            <a:r>
              <a:rPr lang="zh-CN" altLang="en-US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标记；</a:t>
            </a:r>
            <a:endParaRPr lang="en-US" altLang="zh-CN" dirty="0">
              <a:solidFill>
                <a:srgbClr val="D23366"/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sz="33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CAV = a / (a + b)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600" dirty="0" smtClean="0">
                <a:solidFill>
                  <a:prstClr val="white">
                    <a:lumMod val="95000"/>
                  </a:prst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a = </a:t>
            </a:r>
            <a:r>
              <a:rPr lang="zh-CN" altLang="en-US" sz="26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处在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相同聚类（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cluster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）中的</a:t>
            </a:r>
            <a:r>
              <a:rPr lang="zh-CN" altLang="en-US" sz="26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示例</a:t>
            </a:r>
            <a:r>
              <a:rPr lang="zh-CN" altLang="en-US" sz="2600" dirty="0" smtClean="0">
                <a:solidFill>
                  <a:prstClr val="white">
                    <a:lumMod val="95000"/>
                  </a:prst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拥有不同标记的示例数</a:t>
            </a:r>
            <a:endParaRPr lang="en-US" altLang="zh-CN" sz="2600" dirty="0" smtClean="0">
              <a:solidFill>
                <a:prstClr val="white">
                  <a:lumMod val="95000"/>
                </a:prst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600" dirty="0" smtClean="0">
                <a:solidFill>
                  <a:prstClr val="white">
                    <a:lumMod val="95000"/>
                  </a:prst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b = </a:t>
            </a:r>
            <a:r>
              <a:rPr lang="zh-CN" altLang="en-US" sz="26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处在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相同聚类（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cluster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）中的示例</a:t>
            </a:r>
            <a:r>
              <a:rPr lang="zh-CN" altLang="en-US" sz="2600" dirty="0">
                <a:solidFill>
                  <a:prstClr val="white">
                    <a:lumMod val="95000"/>
                  </a:prst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拥有不同标记的示例</a:t>
            </a:r>
            <a:r>
              <a:rPr lang="zh-CN" altLang="en-US" sz="2600" dirty="0" smtClean="0">
                <a:solidFill>
                  <a:prstClr val="white">
                    <a:lumMod val="95000"/>
                  </a:prst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K-means clustering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zh-CN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“bad hub”</a:t>
            </a: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起源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78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938399297"/>
              </p:ext>
            </p:extLst>
          </p:nvPr>
        </p:nvGraphicFramePr>
        <p:xfrm>
          <a:off x="2510971" y="856342"/>
          <a:ext cx="7736114" cy="5341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348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“bad hub”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起源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95027" y="1310178"/>
            <a:ext cx="551439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高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维度和 </a:t>
            </a:r>
            <a:r>
              <a:rPr lang="en-US" altLang="zh-CN" i="1" spc="300" dirty="0" err="1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sz="1800" i="1" spc="300" dirty="0" err="1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k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的偏度并不一定会引起“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bad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hubs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”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b="1" i="1" dirty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en-US" altLang="zh-CN" b="1" i="1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与 </a:t>
            </a:r>
            <a:r>
              <a:rPr lang="en-US" altLang="zh-CN" i="1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, </a:t>
            </a:r>
            <a:r>
              <a:rPr lang="en-US" altLang="zh-CN" i="1" dirty="0" err="1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</a:t>
            </a:r>
            <a:r>
              <a:rPr lang="en-US" altLang="zh-CN" baseline="-25000" dirty="0" err="1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mle</a:t>
            </a:r>
            <a:r>
              <a:rPr lang="en-US" altLang="zh-CN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, </a:t>
            </a:r>
            <a:r>
              <a:rPr lang="en-US" altLang="zh-CN" i="1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</a:t>
            </a:r>
            <a:r>
              <a:rPr lang="en-US" altLang="zh-CN" i="1" baseline="-25000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baseline="-50000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之间没有相关性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“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bad hubs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”是由高维度和的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CAV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所共同引起的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err="1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Corr</a:t>
            </a:r>
            <a:r>
              <a:rPr lang="en-US" altLang="zh-CN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(        , CAV ) </a:t>
            </a:r>
            <a:r>
              <a:rPr lang="en-US" altLang="zh-CN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= 0.85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Corr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( </a:t>
            </a:r>
            <a:r>
              <a:rPr lang="en-US" altLang="zh-CN" i="1" dirty="0" err="1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</a:t>
            </a:r>
            <a:r>
              <a:rPr lang="en-US" altLang="zh-CN" baseline="-25000" dirty="0" err="1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mle</a:t>
            </a:r>
            <a:r>
              <a:rPr lang="en-US" altLang="zh-CN" dirty="0" smtClean="0">
                <a:solidFill>
                  <a:srgbClr val="D23366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,         )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= 0.39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分类（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Classification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852685"/>
              </p:ext>
            </p:extLst>
          </p:nvPr>
        </p:nvGraphicFramePr>
        <p:xfrm>
          <a:off x="1967642" y="2635741"/>
          <a:ext cx="726617" cy="51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" name="Equation" r:id="rId4" imgW="355320" imgH="253800" progId="Equation.DSMT4">
                  <p:embed/>
                </p:oleObj>
              </mc:Choice>
              <mc:Fallback>
                <p:oleObj name="Equation" r:id="rId4" imgW="355320" imgH="2538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7642" y="2635741"/>
                        <a:ext cx="726617" cy="51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233197"/>
              </p:ext>
            </p:extLst>
          </p:nvPr>
        </p:nvGraphicFramePr>
        <p:xfrm>
          <a:off x="2588916" y="4001294"/>
          <a:ext cx="726617" cy="51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7" name="Equation" r:id="rId6" imgW="355320" imgH="253800" progId="Equation.DSMT4">
                  <p:embed/>
                </p:oleObj>
              </mc:Choice>
              <mc:Fallback>
                <p:oleObj name="Equation" r:id="rId6" imgW="355320" imgH="2538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8916" y="4001294"/>
                        <a:ext cx="726617" cy="51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494631"/>
              </p:ext>
            </p:extLst>
          </p:nvPr>
        </p:nvGraphicFramePr>
        <p:xfrm>
          <a:off x="3461905" y="4615635"/>
          <a:ext cx="726617" cy="558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" name="Equation" r:id="rId7" imgW="330120" imgH="253800" progId="Equation.DSMT4">
                  <p:embed/>
                </p:oleObj>
              </mc:Choice>
              <mc:Fallback>
                <p:oleObj name="Equation" r:id="rId7" imgW="330120" imgH="253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61905" y="4615635"/>
                        <a:ext cx="726617" cy="558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348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i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k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-NN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分类器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95027" y="1310178"/>
            <a:ext cx="551439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9600" lvl="0" indent="-6096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标准化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“bad” </a:t>
                </a:r>
                <a:r>
                  <a:rPr lang="en-US" altLang="zh-CN" dirty="0" err="1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hubness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：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457200" lvl="1" indent="0" algn="ctr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h</m:t>
                      </m:r>
                      <m:r>
                        <a:rPr lang="en-US" altLang="zh-CN" i="1" baseline="-25000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𝐵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 = 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𝐵𝑁</m:t>
                      </m:r>
                      <m:r>
                        <a:rPr lang="en-US" altLang="zh-CN" i="1" baseline="-25000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 – </m:t>
                      </m:r>
                      <m:r>
                        <a:rPr lang="el-GR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altLang="zh-CN" i="1" baseline="-25000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𝐵𝑁</m:t>
                      </m:r>
                      <m:r>
                        <a:rPr lang="en-US" altLang="zh-CN" i="1" baseline="-50000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altLang="zh-CN" i="1" baseline="-5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 </m:t>
                      </m:r>
                      <m:r>
                        <a:rPr lang="en-US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/ </m:t>
                      </m:r>
                      <m:r>
                        <a:rPr lang="el-GR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en-US" altLang="zh-CN" i="1" baseline="-2500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𝐵𝑁</m:t>
                      </m:r>
                      <m:r>
                        <a:rPr lang="en-US" altLang="zh-CN" i="1" baseline="-5000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en-US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</m:oMath>
                  </m:oMathPara>
                </a14:m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在投票的过程中，示例 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的每个邻居的权重如下：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457200" lvl="1" indent="0" algn="ctr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exp</m:t>
                      </m:r>
                      <m:r>
                        <a:rPr lang="en-US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⁡(–</m:t>
                      </m:r>
                      <m:r>
                        <a:rPr lang="en-US" altLang="zh-CN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h</m:t>
                      </m:r>
                      <m:r>
                        <a:rPr lang="en-US" altLang="zh-CN" i="1" baseline="-25000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𝐵</m:t>
                      </m:r>
                      <m:r>
                        <a:rPr lang="en-US" altLang="zh-CN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分类（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Classification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661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i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k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-NN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分类器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95027" y="1310178"/>
            <a:ext cx="5514396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2290" y="1570130"/>
            <a:ext cx="3715572" cy="25375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分类（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Classification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884" y="1570130"/>
            <a:ext cx="3717875" cy="25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08" y="4107728"/>
            <a:ext cx="3686753" cy="251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884" y="4107728"/>
            <a:ext cx="3717875" cy="25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080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39684" y="2885274"/>
            <a:ext cx="5500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第三部分</a:t>
            </a:r>
            <a:r>
              <a:rPr lang="en-US" altLang="zh-CN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  </a:t>
            </a:r>
            <a:r>
              <a:rPr lang="zh-CN" altLang="en-US" sz="5400" b="1" dirty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谱聚类</a:t>
            </a:r>
          </a:p>
        </p:txBody>
      </p:sp>
    </p:spTree>
    <p:extLst>
      <p:ext uri="{BB962C8B-B14F-4D97-AF65-F5344CB8AC3E}">
        <p14:creationId xmlns:p14="http://schemas.microsoft.com/office/powerpoint/2010/main" val="10878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聚类（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Clustering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16969" y="1310178"/>
            <a:ext cx="6384193" cy="4571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Distance-based clustering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objectives: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Minimize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within-cluster distance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Maximize between-cluster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distance</a:t>
            </a:r>
          </a:p>
          <a:p>
            <a:pPr marL="609600" lvl="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Skewness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of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Nk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affects both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objectives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Outliers </a:t>
            </a:r>
            <a:r>
              <a:rPr lang="en-US" altLang="zh-CN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do not cluster well because of high within-cluster </a:t>
            </a:r>
            <a:r>
              <a:rPr lang="en-US" altLang="zh-CN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distance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Hubs also do not cluster well, but because of low between-cluster distance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endParaRPr lang="en-US" altLang="zh-CN" dirty="0" smtClean="0">
              <a:solidFill>
                <a:schemeClr val="bg1"/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28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 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谱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聚类</a:t>
            </a:r>
          </a:p>
        </p:txBody>
      </p:sp>
      <p:sp>
        <p:nvSpPr>
          <p:cNvPr id="6" name="减号 5"/>
          <p:cNvSpPr/>
          <p:nvPr/>
        </p:nvSpPr>
        <p:spPr>
          <a:xfrm>
            <a:off x="607622" y="1310178"/>
            <a:ext cx="2960768" cy="87027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9600" lvl="0" indent="-6096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给定一组样本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}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：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基于无向加权图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G</m:t>
                    </m:r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𝑉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𝐸</m:t>
                    </m:r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}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，其中顶点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对应样本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，顶点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和顶点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之间的边有权值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&gt;0</m:t>
                    </m:r>
                  </m:oMath>
                </a14:m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顶点的度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dirty="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dirty="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  <m:sub/>
                    </m:sSub>
                  </m:oMath>
                </a14:m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聚类问题就是要求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的连通子图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相应的，定义邻接矩阵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𝑾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和度矩阵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𝑫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（对角矩阵）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邻接矩阵 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𝑊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可根据样本间的相似度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获得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 t="-168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聚类（</a:t>
            </a:r>
            <a:r>
              <a:rPr lang="en-US" altLang="zh-CN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Clustering</a:t>
            </a: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434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 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谱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聚类</a:t>
            </a:r>
          </a:p>
        </p:txBody>
      </p:sp>
      <p:sp>
        <p:nvSpPr>
          <p:cNvPr id="6" name="减号 5"/>
          <p:cNvSpPr/>
          <p:nvPr/>
        </p:nvSpPr>
        <p:spPr>
          <a:xfrm>
            <a:off x="607622" y="1310178"/>
            <a:ext cx="2960768" cy="87027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无向加权图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G</m:t>
                    </m:r>
                    <m:r>
                      <a:rPr lang="en-US" altLang="zh-CN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𝑉</m:t>
                    </m:r>
                    <m: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𝐸</m:t>
                    </m:r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}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的拉普拉斯矩阵定义为：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0" lvl="0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𝑳</m:t>
                      </m:r>
                      <m:r>
                        <a:rPr lang="en-US" altLang="zh-CN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r>
                        <a:rPr lang="en-US" altLang="zh-CN" b="1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  <m:r>
                        <a:rPr lang="en-US" altLang="zh-CN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−</m:t>
                      </m:r>
                      <m:r>
                        <a:rPr lang="en-US" altLang="zh-CN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𝑾</m:t>
                      </m:r>
                    </m:oMath>
                  </m:oMathPara>
                </a14:m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拉普拉斯矩阵有以下特性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维向量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𝒇</m:t>
                    </m:r>
                    <m:r>
                      <a:rPr lang="zh-CN" altLang="en-US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457200" lvl="1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𝒇</m:t>
                          </m:r>
                        </m:e>
                        <m:sup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𝑳</m:t>
                      </m:r>
                      <m:r>
                        <a:rPr lang="en-US" altLang="zh-CN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𝒇</m:t>
                      </m:r>
                      <m:r>
                        <a:rPr lang="en-US" altLang="zh-CN" b="1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f>
                        <m:fPr>
                          <m:ctrlP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𝒊</m:t>
                          </m:r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𝒋</m:t>
                          </m:r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𝟏</m:t>
                          </m:r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b="1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𝑖𝑗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CN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1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endParaRPr lang="en-US" altLang="zh-CN" dirty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为半正定矩阵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存在 </a:t>
                </a:r>
                <a14:m>
                  <m:oMath xmlns:m="http://schemas.openxmlformats.org/officeDocument/2006/math">
                    <m:r>
                      <a:rPr lang="en-US" altLang="zh-CN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特征值，且对应的特征向量所有元素均相等：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聚类（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Clustering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64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 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谱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聚类</a:t>
            </a:r>
          </a:p>
        </p:txBody>
      </p:sp>
      <p:sp>
        <p:nvSpPr>
          <p:cNvPr id="6" name="减号 5"/>
          <p:cNvSpPr/>
          <p:nvPr/>
        </p:nvSpPr>
        <p:spPr>
          <a:xfrm>
            <a:off x="607622" y="1310178"/>
            <a:ext cx="2960768" cy="87027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在理想情况下，若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G</m:t>
                    </m:r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能够被分为若干个互不联通的连通子图，则可获得“完美”的聚类结果；</a:t>
                </a:r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在上述情况下，</a:t>
                </a: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特征值个数即为类别数，且对于第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个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特征值，对应的特征向量满足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: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457200" lvl="1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zh-CN" b="1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  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 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 dirty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1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zh-CN" b="0" i="1" dirty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尽管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完美的聚类往往难以实现，我们仍可认为</a:t>
                </a:r>
                <a:r>
                  <a:rPr lang="zh-CN" altLang="en-US" b="1" dirty="0" smtClean="0">
                    <a:solidFill>
                      <a:srgbClr val="D23366"/>
                    </a:solidFill>
                    <a:ea typeface="宋体" panose="02010600030101010101" pitchFamily="2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lang="zh-CN" altLang="en-US" b="1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的某些特征向量对应的特征值较小，则该特征向量给出了对聚类有用的信息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。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70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聚类（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Clustering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12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 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谱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聚类</a:t>
            </a:r>
          </a:p>
        </p:txBody>
      </p:sp>
      <p:sp>
        <p:nvSpPr>
          <p:cNvPr id="6" name="减号 5"/>
          <p:cNvSpPr/>
          <p:nvPr/>
        </p:nvSpPr>
        <p:spPr>
          <a:xfrm>
            <a:off x="607622" y="1310178"/>
            <a:ext cx="2960768" cy="87027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定义相似性度量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并计算相似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性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矩阵，设定聚类的类别数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endParaRPr lang="en-US" altLang="zh-CN" i="1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根据相似性矩阵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𝑺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计算邻接矩阵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𝑾</m:t>
                    </m:r>
                  </m:oMath>
                </a14:m>
                <a:endParaRPr lang="en-US" altLang="zh-CN" b="1" i="1" dirty="0" smtClean="0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计算拉普拉斯矩阵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  <a:p>
                <a:pPr marL="609600" lvl="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计算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个最小特征值对应的特征向量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𝒆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b="1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𝒆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基于所求得的特征向量，定义一个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维空间，模式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ea typeface="宋体" panose="02010600030101010101" pitchFamily="2" charset="-122"/>
                  </a:rPr>
                  <a:t> 在该空间中表示为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[</m:t>
                        </m:r>
                        <m:r>
                          <a:rPr lang="en-US" altLang="zh-CN" b="1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𝒆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b="1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𝒆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b="0" i="1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]</m:t>
                    </m:r>
                  </m:oMath>
                </a14:m>
                <a:endParaRPr lang="en-US" altLang="zh-CN" b="0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利用任意现有的聚类算法，如 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k-means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，在新空间中进行聚类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聚类（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Clustering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38200" y="3142650"/>
            <a:ext cx="10487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DE805"/>
                </a:solidFill>
                <a:latin typeface="Futura Std Light" panose="020B0402020204020303" pitchFamily="34" charset="0"/>
              </a:rPr>
              <a:t>谱聚类的本质实际就是先将模式映射到一个新的空间，再以传统方式聚类</a:t>
            </a:r>
          </a:p>
        </p:txBody>
      </p:sp>
    </p:spTree>
    <p:extLst>
      <p:ext uri="{BB962C8B-B14F-4D97-AF65-F5344CB8AC3E}">
        <p14:creationId xmlns:p14="http://schemas.microsoft.com/office/powerpoint/2010/main" val="285476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 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谱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聚类</a:t>
            </a:r>
          </a:p>
        </p:txBody>
      </p:sp>
      <p:sp>
        <p:nvSpPr>
          <p:cNvPr id="6" name="减号 5"/>
          <p:cNvSpPr/>
          <p:nvPr/>
        </p:nvSpPr>
        <p:spPr>
          <a:xfrm>
            <a:off x="607622" y="1310178"/>
            <a:ext cx="2960768" cy="87027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给定相似度矩阵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𝑺</m:t>
                    </m:r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，怎样获得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邻接矩阵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𝑾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？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14:m>
                  <m:oMath xmlns:m="http://schemas.openxmlformats.org/officeDocument/2006/math">
                    <m:r>
                      <a:rPr lang="zh-CN" altLang="el-G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𝝐</m:t>
                    </m:r>
                    <m:r>
                      <a:rPr lang="en-US" altLang="zh-CN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</m:oMath>
                </a14:m>
                <a:r>
                  <a:rPr lang="en-US" altLang="zh-CN" b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neighborhood graph</a:t>
                </a:r>
              </a:p>
              <a:p>
                <a:pPr marL="1435100" lvl="1" indent="-544513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小于某一阈值，令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𝑖𝑗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，否则为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b="1" i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 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- nearest </a:t>
                </a:r>
                <a:r>
                  <a:rPr lang="en-US" altLang="zh-CN" b="1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neighbor 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graphs</a:t>
                </a:r>
              </a:p>
              <a:p>
                <a:pPr marL="1435100" lvl="1" indent="-544513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k-nearest neighbor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graph</a:t>
                </a:r>
              </a:p>
              <a:p>
                <a:pPr marL="1435100" lvl="1" indent="-544513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mutual k-nearest neighbor graph</a:t>
                </a:r>
              </a:p>
              <a:p>
                <a:pPr lvl="1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当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为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对方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的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近邻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时，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𝑖𝑗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endParaRPr lang="en-US" altLang="zh-CN" b="1" i="1" dirty="0" smtClean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ully </a:t>
                </a:r>
                <a:r>
                  <a:rPr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connected </a:t>
                </a: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graph</a:t>
                </a:r>
              </a:p>
              <a:p>
                <a:pPr marL="1435100" lvl="1" indent="-544513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直接</a:t>
                </a: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𝑖𝑗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，这时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G</m:t>
                    </m:r>
                  </m:oMath>
                </a14:m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成为一个全连通图</a:t>
                </a:r>
                <a:endParaRPr lang="en-US" altLang="zh-CN" dirty="0">
                  <a:solidFill>
                    <a:prstClr val="white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457200" lvl="1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4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聚类（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Clustering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574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04979" y="2885274"/>
            <a:ext cx="4969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  <a:ea typeface="等线" panose="02010600030101010101" pitchFamily="2" charset="-122"/>
              </a:rPr>
              <a:t>第</a:t>
            </a:r>
            <a:r>
              <a:rPr lang="zh-CN" altLang="en-US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  <a:ea typeface="等线" panose="02010600030101010101" pitchFamily="2" charset="-122"/>
              </a:rPr>
              <a:t>一部分</a:t>
            </a:r>
            <a:r>
              <a:rPr kumimoji="0" lang="en-US" altLang="zh-CN" sz="5400" b="1" i="0" u="none" strike="noStrike" kern="1200" cap="none" spc="0" normalizeH="0" baseline="0" noProof="0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</a:rPr>
              <a:t>  Hubs</a:t>
            </a:r>
            <a:endParaRPr kumimoji="0" lang="zh-CN" altLang="en-US" sz="5400" b="1" i="0" u="none" strike="noStrike" kern="1200" cap="none" spc="0" normalizeH="0" baseline="0" noProof="0" dirty="0">
              <a:ln w="0"/>
              <a:solidFill>
                <a:srgbClr val="D23366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Futura Std Light" panose="020B04020202040203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6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自然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最近邻</a:t>
            </a:r>
          </a:p>
        </p:txBody>
      </p:sp>
      <p:sp>
        <p:nvSpPr>
          <p:cNvPr id="6" name="减号 5"/>
          <p:cNvSpPr/>
          <p:nvPr/>
        </p:nvSpPr>
        <p:spPr>
          <a:xfrm>
            <a:off x="408838" y="1323430"/>
            <a:ext cx="4454709" cy="11010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None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   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输入：距离矩阵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𝐃</m:t>
                    </m:r>
                    <m:r>
                      <a:rPr lang="en-US" altLang="zh-CN" b="1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，聚类数 </a:t>
                </a: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；</a:t>
                </a:r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8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计算出初始的自然最近邻域</m:t>
                    </m:r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图</m:t>
                    </m:r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3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𝑁𝐺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={{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𝑛𝑏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)},{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𝑁𝑁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)}}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80000"/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计算测地线距离矩阵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𝑫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和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连通分量数 </a:t>
                </a: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components.</a:t>
                </a: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80000"/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while components&gt;K</a:t>
                </a:r>
              </a:p>
              <a:p>
                <a:pPr marL="914400" lvl="2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𝐹𝑜𝑟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=1: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14400" lvl="2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𝑎𝑟𝑔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zh-CN" alt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𝜖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𝑁𝑁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𝜖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𝑉</m:t>
                            </m:r>
                            <m:r>
                              <m:rPr>
                                <m:lit/>
                              </m:r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𝑁𝑁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lim>
                        </m:limLow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 </m:t>
                        </m:r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 </m:t>
                                </m:r>
                              </m:e>
                            </m:d>
                          </m:e>
                          <m:sub>
                            <m:sSup>
                              <m:sSupPr>
                                <m:ctrlP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14400" lvl="2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en-US" altLang="zh-CN" b="0" dirty="0" smtClean="0">
                    <a:solidFill>
                      <a:schemeClr val="bg1"/>
                    </a:solidFill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</a:p>
              <a:p>
                <a:pPr marL="914400" lvl="2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𝑛𝑏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= </m:t>
                    </m:r>
                    <m:r>
                      <a:rPr lang="en-US" altLang="zh-CN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𝑛𝑏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)+1.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14400" lvl="2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计算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新的自然最近邻域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图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3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𝑁𝐺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={{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𝑛𝑏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)},{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𝑁𝑁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)}}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14400" lvl="2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计算</a:t>
                </a: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新的测地线距离矩阵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𝑫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和连通分量数 </a:t>
                </a:r>
                <a:r>
                  <a:rPr lang="en-US" altLang="zh-CN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components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.</a:t>
                </a:r>
                <a:endParaRPr lang="en-US" altLang="zh-CN" dirty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80000"/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定义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尺度参数</a:t>
                </a:r>
                <a:endParaRPr lang="en-US" altLang="zh-CN" dirty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8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𝑊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exp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⁡(− 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zh-CN" alt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457200" lvl="1" indent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None/>
                </a:pPr>
                <a:r>
                  <a:rPr lang="zh-CN" altLang="en-US" dirty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输出：稀疏块状相似度矩阵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𝐖</m:t>
                    </m:r>
                  </m:oMath>
                </a14:m>
                <a:endParaRPr lang="en-US" altLang="zh-CN" dirty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+mj-lt"/>
                  <a:buAutoNum type="arabicPeriod"/>
                </a:pPr>
                <a:endParaRPr lang="en-US" altLang="zh-CN" dirty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2400" b="1" dirty="0">
                <a:solidFill>
                  <a:srgbClr val="4895AE"/>
                </a:solidFill>
                <a:latin typeface="Futura Std Light" panose="020B0402020204020303" pitchFamily="34" charset="0"/>
              </a:rPr>
              <a:t>谱聚类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7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自然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最近邻</a:t>
            </a:r>
          </a:p>
        </p:txBody>
      </p:sp>
      <p:sp>
        <p:nvSpPr>
          <p:cNvPr id="6" name="减号 5"/>
          <p:cNvSpPr/>
          <p:nvPr/>
        </p:nvSpPr>
        <p:spPr>
          <a:xfrm>
            <a:off x="408838" y="1323430"/>
            <a:ext cx="4454709" cy="110109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03602" y="398053"/>
            <a:ext cx="375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95AE"/>
                </a:solidFill>
                <a:effectLst/>
                <a:uLnTx/>
                <a:uFillTx/>
                <a:latin typeface="Futura Std Light" panose="020B0402020204020303" pitchFamily="34" charset="0"/>
                <a:ea typeface="等线" panose="02010600030101010101" pitchFamily="2" charset="-122"/>
                <a:cs typeface="+mn-cs"/>
              </a:rPr>
              <a:t>谱聚类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895AE"/>
              </a:solidFill>
              <a:effectLst/>
              <a:uLnTx/>
              <a:uFillTx/>
              <a:latin typeface="Futura Std Light" panose="020B0402020204020303" pitchFamily="34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24858" y="702103"/>
            <a:ext cx="0" cy="5965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33638" y="805419"/>
            <a:ext cx="0" cy="432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2066" y="888201"/>
            <a:ext cx="0" cy="288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 txBox="1">
            <a:spLocks/>
          </p:cNvSpPr>
          <p:nvPr/>
        </p:nvSpPr>
        <p:spPr>
          <a:xfrm>
            <a:off x="863529" y="20276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实验观察结果分析：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对于</a:t>
            </a:r>
            <a:r>
              <a:rPr lang="zh-CN" altLang="en-US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一般的数据集，由自然最近邻域图所形成的稀疏</a:t>
            </a:r>
            <a:r>
              <a:rPr lang="zh-CN" altLang="en-US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相似度</a:t>
            </a:r>
            <a:r>
              <a:rPr lang="zh-CN" altLang="en-US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矩阵具有的很好的分块形状，并不需要扩充自然最近邻居</a:t>
            </a:r>
            <a:endParaRPr lang="en-US" altLang="zh-CN" dirty="0" smtClean="0">
              <a:solidFill>
                <a:schemeClr val="bg1"/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在</a:t>
            </a:r>
            <a:r>
              <a:rPr lang="zh-CN" altLang="en-US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扩充自然</a:t>
            </a:r>
            <a:r>
              <a:rPr lang="zh-CN" altLang="en-US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最近邻居后，邻域图的连通分量数下降</a:t>
            </a:r>
            <a:r>
              <a:rPr lang="zh-CN" altLang="en-US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很快，甚至扩充一</a:t>
            </a:r>
            <a:r>
              <a:rPr lang="zh-CN" altLang="en-US" dirty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次所得到的邻域图就已经是一个连通图</a:t>
            </a:r>
            <a:r>
              <a:rPr lang="zh-CN" altLang="en-US" dirty="0" smtClean="0">
                <a:solidFill>
                  <a:schemeClr val="bg1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了。</a:t>
            </a:r>
            <a:endParaRPr lang="en-US" altLang="zh-CN" dirty="0" smtClean="0">
              <a:solidFill>
                <a:schemeClr val="bg1"/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609600" lvl="0" indent="-609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解决措施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引入更加</a:t>
            </a:r>
            <a:r>
              <a:rPr lang="zh-CN" altLang="en-US" dirty="0" smtClean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精细的邻居</a:t>
            </a:r>
            <a:r>
              <a:rPr lang="zh-CN" altLang="en-US" dirty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选择</a:t>
            </a:r>
            <a:r>
              <a:rPr lang="zh-CN" altLang="en-US" dirty="0" smtClean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策略；</a:t>
            </a:r>
            <a:endParaRPr lang="en-US" altLang="zh-CN" dirty="0" smtClean="0">
              <a:solidFill>
                <a:prstClr val="white"/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 smtClean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对</a:t>
            </a:r>
            <a:r>
              <a:rPr lang="zh-CN" altLang="en-US" dirty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形成的</a:t>
            </a:r>
            <a:r>
              <a:rPr lang="zh-CN" altLang="en-US" dirty="0" smtClean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相似度矩阵进行改进</a:t>
            </a:r>
            <a:r>
              <a:rPr lang="zh-CN" altLang="en-US" sz="1800" dirty="0" smtClean="0">
                <a:solidFill>
                  <a:prstClr val="white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27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47192" y="2885274"/>
            <a:ext cx="6885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第四部分</a:t>
            </a:r>
            <a:r>
              <a:rPr lang="en-US" altLang="zh-CN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  </a:t>
            </a:r>
            <a:r>
              <a:rPr lang="zh-CN" altLang="en-US" sz="5400" b="1" dirty="0" smtClean="0">
                <a:ln w="0"/>
                <a:solidFill>
                  <a:srgbClr val="D23366"/>
                </a:solidFill>
                <a:effectLst>
                  <a:reflection blurRad="6350" stA="53000" endA="300" endPos="35500" dir="5400000" sy="-90000" algn="bl" rotWithShape="0"/>
                </a:effectLst>
                <a:latin typeface="Futura Std Light" panose="020B0402020204020303" pitchFamily="34" charset="0"/>
              </a:rPr>
              <a:t>总结与展望</a:t>
            </a:r>
            <a:endParaRPr lang="zh-CN" altLang="en-US" sz="5400" b="1" dirty="0">
              <a:ln w="0"/>
              <a:solidFill>
                <a:srgbClr val="D23366"/>
              </a:solidFill>
              <a:effectLst>
                <a:reflection blurRad="6350" stA="53000" endA="300" endPos="35500" dir="5400000" sy="-90000" algn="bl" rotWithShape="0"/>
              </a:effectLst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    总结</a:t>
            </a:r>
            <a:r>
              <a:rPr lang="zh-CN" altLang="en-US" b="1" dirty="0">
                <a:solidFill>
                  <a:schemeClr val="bg1"/>
                </a:solidFill>
                <a:latin typeface="Futura Std Light" panose="020B0402020204020303" pitchFamily="34" charset="0"/>
              </a:rPr>
              <a:t>与展望</a:t>
            </a:r>
          </a:p>
        </p:txBody>
      </p:sp>
      <p:sp>
        <p:nvSpPr>
          <p:cNvPr id="6" name="减号 5"/>
          <p:cNvSpPr/>
          <p:nvPr/>
        </p:nvSpPr>
        <p:spPr>
          <a:xfrm>
            <a:off x="350780" y="1313140"/>
            <a:ext cx="4990476" cy="118633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59327" y="669947"/>
            <a:ext cx="0" cy="596500"/>
          </a:xfrm>
          <a:prstGeom prst="line">
            <a:avLst/>
          </a:prstGeom>
          <a:ln w="63500">
            <a:solidFill>
              <a:srgbClr val="D2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63379" y="975285"/>
            <a:ext cx="0" cy="288000"/>
          </a:xfrm>
          <a:prstGeom prst="line">
            <a:avLst/>
          </a:prstGeom>
          <a:ln w="63500">
            <a:solidFill>
              <a:srgbClr val="D2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3"/>
              <p:cNvSpPr txBox="1">
                <a:spLocks/>
              </p:cNvSpPr>
              <p:nvPr/>
            </p:nvSpPr>
            <p:spPr>
              <a:xfrm>
                <a:off x="863529" y="2027666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的偏度（</a:t>
                </a:r>
                <a:r>
                  <a:rPr lang="en-US" altLang="zh-CN" dirty="0" err="1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skewness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）</a:t>
                </a:r>
                <a:endParaRPr lang="en-US" altLang="zh-CN" dirty="0" smtClean="0">
                  <a:solidFill>
                    <a:prstClr val="white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Hubs 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在 </a:t>
                </a:r>
                <a:r>
                  <a:rPr lang="en-US" altLang="zh-CN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k-NN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中的作用</a:t>
                </a:r>
                <a:endParaRPr lang="en-US" altLang="zh-CN" dirty="0" smtClean="0">
                  <a:solidFill>
                    <a:prstClr val="white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谱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聚类的相似度矩阵</a:t>
                </a:r>
                <a:endParaRPr lang="en-US" altLang="zh-CN" dirty="0" smtClean="0">
                  <a:solidFill>
                    <a:prstClr val="white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609600" indent="-609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DE805"/>
                  </a:buClr>
                  <a:buSzPct val="90000"/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未来的工作：</a:t>
                </a:r>
                <a:endParaRPr lang="en-US" altLang="zh-CN" dirty="0" smtClean="0">
                  <a:solidFill>
                    <a:prstClr val="white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检测 </a:t>
                </a:r>
                <a:r>
                  <a:rPr lang="en-US" altLang="zh-CN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Hubs </a:t>
                </a: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对于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谱聚类的影响</a:t>
                </a:r>
                <a:endParaRPr lang="en-US" altLang="zh-CN" dirty="0" smtClean="0">
                  <a:solidFill>
                    <a:prstClr val="white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 marL="990600" lvl="1" indent="-5334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D23366"/>
                  </a:buClr>
                  <a:buSzPct val="80000"/>
                  <a:buFont typeface="Wingdings" panose="05000000000000000000" pitchFamily="2" charset="2"/>
                  <a:buChar char="¢"/>
                </a:pP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识别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Bad-hub</a:t>
                </a:r>
                <a:r>
                  <a:rPr lang="zh-CN" altLang="en-US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，从而对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谱聚类中的</a:t>
                </a:r>
                <a:r>
                  <a:rPr lang="zh-CN" altLang="en-US" dirty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相似度</a:t>
                </a:r>
                <a:r>
                  <a:rPr lang="zh-CN" altLang="en-US" dirty="0" smtClean="0">
                    <a:solidFill>
                      <a:prstClr val="white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矩阵进行修正</a:t>
                </a:r>
                <a:endParaRPr lang="en-US" altLang="zh-CN" dirty="0">
                  <a:solidFill>
                    <a:prstClr val="white">
                      <a:lumMod val="95000"/>
                    </a:prst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29" y="2027666"/>
                <a:ext cx="10515600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870" t="-1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1268107" y="669947"/>
            <a:ext cx="0" cy="596500"/>
          </a:xfrm>
          <a:prstGeom prst="line">
            <a:avLst/>
          </a:prstGeom>
          <a:ln w="63500">
            <a:solidFill>
              <a:srgbClr val="D2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382693" y="688162"/>
            <a:ext cx="0" cy="288000"/>
          </a:xfrm>
          <a:prstGeom prst="line">
            <a:avLst/>
          </a:prstGeom>
          <a:ln w="63500">
            <a:solidFill>
              <a:srgbClr val="D2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51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298595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 smtClean="0">
                <a:ln w="0"/>
                <a:solidFill>
                  <a:srgbClr val="FDE805"/>
                </a:solidFill>
                <a:effectLst>
                  <a:reflection blurRad="6350" stA="53000" endA="300" endPos="35500" dir="5400000" sy="-90000" algn="bl" rotWithShape="0"/>
                </a:effectLst>
                <a:latin typeface="Pump Demi Bold LET" pitchFamily="2" charset="0"/>
              </a:rPr>
              <a:t>Thank You</a:t>
            </a:r>
            <a:endParaRPr lang="zh-CN" altLang="en-US" sz="9600" b="0" cap="none" spc="0" dirty="0">
              <a:ln w="0"/>
              <a:solidFill>
                <a:srgbClr val="FDE805"/>
              </a:solidFill>
              <a:effectLst>
                <a:reflection blurRad="6350" stA="53000" endA="300" endPos="35500" dir="5400000" sy="-90000" algn="bl" rotWithShape="0"/>
              </a:effectLst>
              <a:latin typeface="Pump Demi Bold L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956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Skewness----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原因</a:t>
            </a:r>
            <a:endParaRPr lang="en-US" altLang="zh-CN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82874" y="1250942"/>
            <a:ext cx="5676508" cy="59236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Distance concentration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Ratio between a measure of spread (e.g.,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Std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) and a measure of magnitude (e.g., E) of distances converges to 0 as 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increases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High-dimensional data points approximately lie on a sphere centered at data set mean [Beyer 1999, Aggarwal 2001]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The distribution of distances to data set mean always has non-negligible variance [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Demartines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1994, Fran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  <a:cs typeface="Arial" panose="020B0604020202020204" pitchFamily="34" charset="0"/>
              </a:rPr>
              <a:t>ç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ois 2007]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Existence of points closer to the data set mean is expected, even in high dimensions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Points closer to the data set mean tend to be closer to all other points (regardless of dimensionality</a:t>
            </a:r>
            <a:r>
              <a:rPr lang="en-US" altLang="zh-CN" sz="3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)</a:t>
            </a:r>
          </a:p>
          <a:p>
            <a:pPr marL="0" lvl="0" indent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90000"/>
              <a:buNone/>
            </a:pPr>
            <a:endParaRPr lang="en-US" altLang="zh-CN" sz="30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0" lvl="0" indent="0" algn="ctr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90000"/>
              <a:buNone/>
            </a:pPr>
            <a:r>
              <a:rPr lang="en-US" altLang="zh-CN" sz="3500" b="1" dirty="0" smtClean="0">
                <a:solidFill>
                  <a:srgbClr val="FDE805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This </a:t>
            </a:r>
            <a:r>
              <a:rPr lang="en-US" altLang="zh-CN" sz="3500" b="1" dirty="0">
                <a:solidFill>
                  <a:srgbClr val="FDE805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tendency is amplified by high dimensionality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90000"/>
              <a:buFont typeface="Wingdings" panose="05000000000000000000" pitchFamily="2" charset="2"/>
              <a:buChar char="l"/>
            </a:pPr>
            <a:endParaRPr lang="en-US" altLang="zh-CN" sz="30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179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k-occurrences</a:t>
            </a:r>
            <a:endParaRPr lang="en-US" altLang="zh-CN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72273" y="1825625"/>
                <a:ext cx="10381527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Clr>
                    <a:srgbClr val="FDE805"/>
                  </a:buClr>
                  <a:buNone/>
                </a:pPr>
                <a:r>
                  <a:rPr lang="en-US" altLang="zh-CN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endParaRPr lang="en-US" altLang="zh-CN" b="1" i="1" spc="300" dirty="0" smtClean="0">
                  <a:solidFill>
                    <a:srgbClr val="D23366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60000"/>
                  </a:lnSpc>
                  <a:buClr>
                    <a:srgbClr val="FDE805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b="1" i="1" spc="3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b="1" i="1" spc="300" dirty="0" smtClean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pc="300" dirty="0" smtClean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𝑵</m:t>
                        </m:r>
                      </m:e>
                      <m:sub>
                        <m:r>
                          <a:rPr lang="en-US" altLang="zh-CN" b="1" i="1" spc="300" dirty="0" smtClean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𝒌</m:t>
                        </m:r>
                      </m:sub>
                    </m:sSub>
                    <m:r>
                      <a:rPr lang="en-US" altLang="zh-CN" b="0" i="1" spc="3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0" i="1" spc="3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b="0" i="1" spc="300" dirty="0" smtClean="0">
                        <a:solidFill>
                          <a:srgbClr val="D23366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，点 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的 </a:t>
                </a:r>
                <a:r>
                  <a:rPr lang="en-US" altLang="zh-CN" b="1" i="1" dirty="0" smtClean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k-occurrences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次数，也就是说在数据集中点 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     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　　作为其它点的 </a:t>
                </a:r>
                <a:r>
                  <a:rPr lang="en-US" altLang="zh-CN" i="1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k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近邻的次数；</a:t>
                </a:r>
                <a:endParaRPr lang="en-US" altLang="zh-CN" dirty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160000"/>
                  </a:lnSpc>
                  <a:buClr>
                    <a:srgbClr val="FDE805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solidFill>
                      <a:srgbClr val="D23366"/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由实验观察所得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pc="300" dirty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pc="300" dirty="0" smtClean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b="1" i="1" spc="300" dirty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𝑵</m:t>
                        </m:r>
                      </m:e>
                      <m:sub>
                        <m:r>
                          <a:rPr lang="en-US" altLang="zh-CN" b="1" i="1" spc="300" dirty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会呈现出倾斜的情况，而这变导致了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hubs      </a:t>
                </a:r>
              </a:p>
              <a:p>
                <a:pPr marL="0" indent="0">
                  <a:lnSpc>
                    <a:spcPct val="160000"/>
                  </a:lnSpc>
                  <a:buClr>
                    <a:srgbClr val="FDE805"/>
                  </a:buClr>
                  <a:buNone/>
                </a:pP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    的产生 </a:t>
                </a:r>
                <a:r>
                  <a:rPr lang="en-US" altLang="zh-CN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------ </a:t>
                </a:r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具有高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pc="300" dirty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pc="300" dirty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𝑵</m:t>
                        </m:r>
                      </m:e>
                      <m:sub>
                        <m:r>
                          <a:rPr lang="en-US" altLang="zh-CN" b="1" i="1" spc="300" dirty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𝒌</m:t>
                        </m:r>
                        <m:r>
                          <a:rPr lang="en-US" altLang="zh-CN" b="1" i="1" spc="300" dirty="0" smtClean="0">
                            <a:solidFill>
                              <a:srgbClr val="D23366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Futura Std Light" panose="020B0402020204020303" pitchFamily="34" charset="0"/>
                    <a:ea typeface="宋体" panose="02010600030101010101" pitchFamily="2" charset="-122"/>
                  </a:rPr>
                  <a:t>的点；</a:t>
                </a:r>
                <a:endPara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>
                  <a:buFont typeface="Wingdings" panose="05000000000000000000" pitchFamily="2" charset="2"/>
                  <a:buChar char="n"/>
                </a:pPr>
                <a:endParaRPr lang="en-US" altLang="zh-CN" dirty="0" smtClean="0">
                  <a:solidFill>
                    <a:schemeClr val="bg1"/>
                  </a:solidFill>
                  <a:latin typeface="Futura Std Light" panose="020B0402020204020303" pitchFamily="34" charset="0"/>
                  <a:ea typeface="宋体" panose="02010600030101010101" pitchFamily="2" charset="-122"/>
                </a:endParaRPr>
              </a:p>
              <a:p>
                <a:pPr>
                  <a:buFont typeface="Wingdings" panose="05000000000000000000" pitchFamily="2" charset="2"/>
                  <a:buChar char="n"/>
                </a:pPr>
                <a:endParaRPr lang="zh-CN" altLang="en-US" dirty="0">
                  <a:solidFill>
                    <a:srgbClr val="D23366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2273" y="1825625"/>
                <a:ext cx="10381527" cy="4351338"/>
              </a:xfrm>
              <a:blipFill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减号 5"/>
          <p:cNvSpPr/>
          <p:nvPr/>
        </p:nvSpPr>
        <p:spPr>
          <a:xfrm>
            <a:off x="325579" y="1250942"/>
            <a:ext cx="4738790" cy="82682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1333624"/>
            <a:ext cx="12192000" cy="3409826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Skewness</a:t>
            </a:r>
          </a:p>
        </p:txBody>
      </p:sp>
      <p:sp>
        <p:nvSpPr>
          <p:cNvPr id="6" name="减号 5"/>
          <p:cNvSpPr/>
          <p:nvPr/>
        </p:nvSpPr>
        <p:spPr>
          <a:xfrm>
            <a:off x="325579" y="1250942"/>
            <a:ext cx="4738790" cy="82682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771651"/>
            <a:ext cx="10515600" cy="29718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0790"/>
            <a:ext cx="4114800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肘形连接符 20"/>
          <p:cNvCxnSpPr/>
          <p:nvPr/>
        </p:nvCxnSpPr>
        <p:spPr>
          <a:xfrm>
            <a:off x="838200" y="4748210"/>
            <a:ext cx="661988" cy="304801"/>
          </a:xfrm>
          <a:prstGeom prst="bentConnector3">
            <a:avLst>
              <a:gd name="adj1" fmla="val -3546"/>
            </a:avLst>
          </a:prstGeom>
          <a:ln>
            <a:solidFill>
              <a:srgbClr val="FDE805"/>
            </a:solidFill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00187" y="4900610"/>
            <a:ext cx="98536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数据集：   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10,000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d-dimensional 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点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</a:endParaRPr>
          </a:p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分布：       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uniform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distribution in range [0,1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]</a:t>
            </a:r>
          </a:p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距离函数： 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Euclidean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(l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2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), fractional l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0.5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</a:rPr>
              <a:t>, and cosine.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57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Skewness</a:t>
            </a:r>
          </a:p>
        </p:txBody>
      </p:sp>
      <p:sp>
        <p:nvSpPr>
          <p:cNvPr id="6" name="减号 5"/>
          <p:cNvSpPr/>
          <p:nvPr/>
        </p:nvSpPr>
        <p:spPr>
          <a:xfrm>
            <a:off x="325579" y="1250942"/>
            <a:ext cx="3713021" cy="82682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9382"/>
            <a:ext cx="4114800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08395"/>
            <a:ext cx="41148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001294"/>
            <a:ext cx="41148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7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Skewness</a:t>
            </a:r>
          </a:p>
        </p:txBody>
      </p:sp>
      <p:sp>
        <p:nvSpPr>
          <p:cNvPr id="6" name="减号 5"/>
          <p:cNvSpPr/>
          <p:nvPr/>
        </p:nvSpPr>
        <p:spPr>
          <a:xfrm>
            <a:off x="325579" y="1250942"/>
            <a:ext cx="3713021" cy="82682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409325"/>
            <a:ext cx="10515600" cy="535242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60" y="1476706"/>
            <a:ext cx="3793956" cy="25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37" y="1454231"/>
            <a:ext cx="3828989" cy="261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12712"/>
            <a:ext cx="3632831" cy="247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1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Skewness----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原因</a:t>
            </a:r>
            <a:endParaRPr lang="en-US" altLang="zh-CN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182874" y="1250942"/>
            <a:ext cx="5676508" cy="59236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距离集中（</a:t>
            </a:r>
            <a:r>
              <a:rPr lang="en-US" altLang="zh-CN" sz="3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Distance concentration</a:t>
            </a: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</a:t>
            </a:r>
            <a:endParaRPr lang="en-US" altLang="zh-CN" sz="3000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越靠近数据样本均值的点会越倾向于接近其它所有的点（不考虑维度）</a:t>
            </a:r>
            <a:endParaRPr lang="en-US" altLang="zh-CN" sz="30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90000"/>
              <a:buFont typeface="Wingdings" panose="05000000000000000000" pitchFamily="2" charset="2"/>
              <a:buChar char="l"/>
            </a:pPr>
            <a:endParaRPr lang="en-US" altLang="zh-CN" sz="30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72272" y="4570492"/>
            <a:ext cx="10381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b="1" dirty="0">
                <a:solidFill>
                  <a:srgbClr val="FDE805"/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这一趋势在高维空间中变得更加显著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662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Futura Std Light" panose="020B0402020204020303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Skewness----</a:t>
            </a:r>
            <a:r>
              <a:rPr lang="zh-CN" altLang="en-US" b="1" dirty="0" smtClean="0">
                <a:solidFill>
                  <a:schemeClr val="bg1"/>
                </a:solidFill>
                <a:latin typeface="Futura Std Light" panose="020B0402020204020303" pitchFamily="34" charset="0"/>
              </a:rPr>
              <a:t>真实数据</a:t>
            </a:r>
            <a:endParaRPr lang="en-US" altLang="zh-CN" b="1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sp>
        <p:nvSpPr>
          <p:cNvPr id="6" name="减号 5"/>
          <p:cNvSpPr/>
          <p:nvPr/>
        </p:nvSpPr>
        <p:spPr>
          <a:xfrm>
            <a:off x="-21666" y="1250942"/>
            <a:ext cx="7325290" cy="59236"/>
          </a:xfrm>
          <a:prstGeom prst="mathMinus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72273" y="923241"/>
            <a:ext cx="0" cy="252000"/>
          </a:xfrm>
          <a:prstGeom prst="line">
            <a:avLst/>
          </a:prstGeom>
          <a:ln w="571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lvl="0" indent="-609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重要因素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AutoNum type="arabicPeriod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关联属性（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Dependent Attributes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AutoNum type="arabicPeriod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组（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Grouping /Clustering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)</a:t>
            </a:r>
          </a:p>
          <a:p>
            <a:pPr marL="609600" lvl="0" indent="-609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50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数据集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UCI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, Kent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Ridge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Euclidean &amp;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cosine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distances</a:t>
            </a:r>
          </a:p>
          <a:p>
            <a:pPr marL="609600" lvl="0" indent="-609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DE805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度量方法（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Measurements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:</a:t>
            </a: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i="1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</a:t>
            </a:r>
            <a:r>
              <a:rPr lang="en-US" altLang="zh-CN" i="1" baseline="-25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baseline="-50000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–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偏度（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standardized 3</a:t>
            </a:r>
            <a:r>
              <a:rPr lang="en-US" altLang="zh-CN" baseline="300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rd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moment of 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</a:t>
            </a:r>
            <a:endParaRPr lang="en-US" altLang="zh-CN" sz="3000" dirty="0">
              <a:solidFill>
                <a:schemeClr val="bg1">
                  <a:lumMod val="9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990600" lvl="1" indent="-533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D23366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    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–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斯皮尔曼相关系数（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Spearman correlation between 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10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 and distance from data set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mean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Futura Std Light" panose="020B0402020204020303" pitchFamily="34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90000"/>
              <a:buFont typeface="Wingdings" panose="05000000000000000000" pitchFamily="2" charset="2"/>
              <a:buChar char="l"/>
            </a:pPr>
            <a:endParaRPr lang="en-US" altLang="zh-CN" sz="3000" dirty="0" smtClean="0">
              <a:solidFill>
                <a:schemeClr val="bg1">
                  <a:lumMod val="95000"/>
                </a:schemeClr>
              </a:solidFill>
              <a:latin typeface="Futura Std Light" panose="020B0402020204020303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728821"/>
              </p:ext>
            </p:extLst>
          </p:nvPr>
        </p:nvGraphicFramePr>
        <p:xfrm>
          <a:off x="1930400" y="5257358"/>
          <a:ext cx="5762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4" imgW="291960" imgH="241200" progId="Equation.DSMT4">
                  <p:embed/>
                </p:oleObj>
              </mc:Choice>
              <mc:Fallback>
                <p:oleObj name="Equation" r:id="rId4" imgW="291960" imgH="241200" progId="Equation.DSMT4">
                  <p:embed/>
                  <p:pic>
                    <p:nvPicPr>
                      <p:cNvPr id="231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5257358"/>
                        <a:ext cx="5762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051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</TotalTime>
  <Words>1638</Words>
  <Application>Microsoft Office PowerPoint</Application>
  <PresentationFormat>宽屏</PresentationFormat>
  <Paragraphs>254</Paragraphs>
  <Slides>35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等线</vt:lpstr>
      <vt:lpstr>Wingdings</vt:lpstr>
      <vt:lpstr>等线 Light</vt:lpstr>
      <vt:lpstr>Arial</vt:lpstr>
      <vt:lpstr>Cambria Math</vt:lpstr>
      <vt:lpstr>Futura Std Light</vt:lpstr>
      <vt:lpstr>Pump Demi Bold LET</vt:lpstr>
      <vt:lpstr>宋体</vt:lpstr>
      <vt:lpstr>Office 主题​​</vt:lpstr>
      <vt:lpstr>Equation</vt:lpstr>
      <vt:lpstr>PowerPoint 演示文稿</vt:lpstr>
      <vt:lpstr>PowerPoint 演示文稿</vt:lpstr>
      <vt:lpstr>PowerPoint 演示文稿</vt:lpstr>
      <vt:lpstr> k-occurrences</vt:lpstr>
      <vt:lpstr> Skewness</vt:lpstr>
      <vt:lpstr> Skewness</vt:lpstr>
      <vt:lpstr> Skewness</vt:lpstr>
      <vt:lpstr> Skewness----原因</vt:lpstr>
      <vt:lpstr> Skewness----真实数据</vt:lpstr>
      <vt:lpstr> 关联属性</vt:lpstr>
      <vt:lpstr> 关联属性</vt:lpstr>
      <vt:lpstr> 组（Grouping /Clustering）</vt:lpstr>
      <vt:lpstr> 组（Grouping /Clustering）</vt:lpstr>
      <vt:lpstr> Hubs &amp; Outliers</vt:lpstr>
      <vt:lpstr> Hubs &amp; Outliers</vt:lpstr>
      <vt:lpstr>PowerPoint 演示文稿</vt:lpstr>
      <vt:lpstr> 分类（Classification）</vt:lpstr>
      <vt:lpstr> “bad hub”起源</vt:lpstr>
      <vt:lpstr>  CAV（聚类假设违反系数）</vt:lpstr>
      <vt:lpstr> “bad hub”起源</vt:lpstr>
      <vt:lpstr> k-NN分类器</vt:lpstr>
      <vt:lpstr> k-NN分类器</vt:lpstr>
      <vt:lpstr>PowerPoint 演示文稿</vt:lpstr>
      <vt:lpstr> 聚类（Clustering）</vt:lpstr>
      <vt:lpstr>   谱聚类</vt:lpstr>
      <vt:lpstr>   谱聚类</vt:lpstr>
      <vt:lpstr>   谱聚类</vt:lpstr>
      <vt:lpstr>   谱聚类</vt:lpstr>
      <vt:lpstr>   谱聚类</vt:lpstr>
      <vt:lpstr>  自然最近邻</vt:lpstr>
      <vt:lpstr>  自然最近邻</vt:lpstr>
      <vt:lpstr>PowerPoint 演示文稿</vt:lpstr>
      <vt:lpstr>    总结与展望</vt:lpstr>
      <vt:lpstr>PowerPoint 演示文稿</vt:lpstr>
      <vt:lpstr> Skewness----原因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Dylan</dc:creator>
  <cp:lastModifiedBy>Lang Dylan</cp:lastModifiedBy>
  <cp:revision>113</cp:revision>
  <dcterms:created xsi:type="dcterms:W3CDTF">2015-12-13T10:48:58Z</dcterms:created>
  <dcterms:modified xsi:type="dcterms:W3CDTF">2015-12-14T16:47:12Z</dcterms:modified>
</cp:coreProperties>
</file>